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65" r:id="rId4"/>
    <p:sldId id="262" r:id="rId5"/>
    <p:sldId id="266" r:id="rId6"/>
    <p:sldId id="267" r:id="rId7"/>
    <p:sldId id="268" r:id="rId8"/>
    <p:sldId id="269" r:id="rId9"/>
    <p:sldId id="270" r:id="rId10"/>
    <p:sldId id="271" r:id="rId11"/>
    <p:sldId id="259" r:id="rId12"/>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14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7" d="100"/>
          <a:sy n="147" d="100"/>
        </p:scale>
        <p:origin x="-594" y="-10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0CB510-C2A4-468B-9771-473DAC3901DA}" type="datetimeFigureOut">
              <a:rPr lang="ru-RU" smtClean="0"/>
              <a:t>21.01.2026</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EB0DD4-ED16-49BB-8165-120F5FEE55DC}" type="slidenum">
              <a:rPr lang="ru-RU" smtClean="0"/>
              <a:t>‹#›</a:t>
            </a:fld>
            <a:endParaRPr lang="ru-RU"/>
          </a:p>
        </p:txBody>
      </p:sp>
    </p:spTree>
    <p:extLst>
      <p:ext uri="{BB962C8B-B14F-4D97-AF65-F5344CB8AC3E}">
        <p14:creationId xmlns:p14="http://schemas.microsoft.com/office/powerpoint/2010/main" val="17162698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C73C27E-EA11-447B-A08D-1CC89F8C1E46}" type="datetime1">
              <a:rPr lang="ru-RU" smtClean="0"/>
              <a:t>21.01.2026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B4FBCDB-3F60-459B-A6DF-8E2C8DE2A7ED}" type="datetime1">
              <a:rPr lang="ru-RU" smtClean="0"/>
              <a:t>21.01.2026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F6998A5-A036-4884-B35F-8915D98D5356}" type="datetime1">
              <a:rPr lang="ru-RU" smtClean="0"/>
              <a:t>21.01.2026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C052DF-2DE4-4723-90D5-4A18075C7033}" type="datetime1">
              <a:rPr lang="ru-RU" smtClean="0"/>
              <a:t>21.01.2026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53FC992-D917-4ED6-9890-072AE55EFCB7}" type="datetime1">
              <a:rPr lang="ru-RU" smtClean="0"/>
              <a:t>21.01.2026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05AE385-FCDD-426A-9C08-B61AF974735D}" type="datetime1">
              <a:rPr lang="ru-RU" smtClean="0"/>
              <a:t>21.01.2026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B713544-CF0E-4798-A755-B2CC8028EF15}" type="datetime1">
              <a:rPr lang="ru-RU" smtClean="0"/>
              <a:t>21.01.2026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C0BB0E6-1A3F-42EE-A846-ED89485CB4D0}" type="datetime1">
              <a:rPr lang="ru-RU" smtClean="0"/>
              <a:t>21.01.2026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1DAAB64-FCC3-484E-AFD3-203C18556493}" type="datetime1">
              <a:rPr lang="ru-RU" smtClean="0"/>
              <a:t>21.01.2026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396FC5A-C329-4698-9DA5-492E76E62C0D}" type="datetime1">
              <a:rPr lang="ru-RU" smtClean="0"/>
              <a:t>21.01.2026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1B443AC-15D6-4F4B-8BBF-8E9107CB63C7}" type="datetime1">
              <a:rPr lang="ru-RU" smtClean="0"/>
              <a:t>21.01.2026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5E74D31-40F2-4D0A-81E3-23E3756C0873}" type="datetime1">
              <a:rPr lang="ru-RU" smtClean="0"/>
              <a:t>21.01.2026</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10" Type="http://schemas.openxmlformats.org/officeDocument/2006/relationships/image" Target="../media/image46.sv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Текст 1">
            <a:extLst>
              <a:ext uri="{FF2B5EF4-FFF2-40B4-BE49-F238E27FC236}">
                <a16:creationId xmlns:a16="http://schemas.microsoft.com/office/drawing/2014/main" xmlns="" id="{0692D69B-A26C-C317-CA89-708DB07C7BC9}"/>
              </a:ext>
            </a:extLst>
          </p:cNvPr>
          <p:cNvSpPr txBox="1">
            <a:spLocks/>
          </p:cNvSpPr>
          <p:nvPr/>
        </p:nvSpPr>
        <p:spPr>
          <a:xfrm>
            <a:off x="3923928" y="4299942"/>
            <a:ext cx="3787487" cy="273844"/>
          </a:xfrm>
          <a:prstGeom prst="rect">
            <a:avLst/>
          </a:prstGeom>
        </p:spPr>
        <p:txBody>
          <a:bodyPr vert="horz" lIns="68580" tIns="34290" rIns="68580" bIns="34290" rtlCol="0">
            <a:normAutofit/>
          </a:bodyPr>
          <a:lstStyle>
            <a:lvl1pPr marL="0" indent="0" algn="r" defTabSz="685800" rtl="0" eaLnBrk="1" latinLnBrk="0" hangingPunct="1">
              <a:lnSpc>
                <a:spcPct val="90000"/>
              </a:lnSpc>
              <a:spcBef>
                <a:spcPts val="750"/>
              </a:spcBef>
              <a:buFontTx/>
              <a:buNone/>
              <a:defRPr sz="1400" b="1" i="0" kern="1200" baseline="0">
                <a:solidFill>
                  <a:schemeClr val="tx1"/>
                </a:solidFill>
                <a:latin typeface="+mj-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lvl="0">
              <a:defRPr/>
            </a:pPr>
            <a:r>
              <a:rPr lang="ru-RU" dirty="0" smtClean="0">
                <a:solidFill>
                  <a:srgbClr val="2A3A7B"/>
                </a:solidFill>
                <a:latin typeface="Arial" panose="020B0604020202020204"/>
              </a:rPr>
              <a:t>Савостьянова Мария Александровна</a:t>
            </a:r>
            <a:endParaRPr lang="ru-RU" sz="1100" dirty="0">
              <a:solidFill>
                <a:srgbClr val="2A3A7B"/>
              </a:solidFill>
              <a:latin typeface="Arial" panose="020B0604020202020204"/>
            </a:endParaRPr>
          </a:p>
        </p:txBody>
      </p:sp>
      <p:sp>
        <p:nvSpPr>
          <p:cNvPr id="13" name="Текст 2">
            <a:extLst>
              <a:ext uri="{FF2B5EF4-FFF2-40B4-BE49-F238E27FC236}">
                <a16:creationId xmlns:a16="http://schemas.microsoft.com/office/drawing/2014/main" xmlns="" id="{E0CDE857-AB0E-DFBD-E7D5-3F650940C534}"/>
              </a:ext>
            </a:extLst>
          </p:cNvPr>
          <p:cNvSpPr txBox="1">
            <a:spLocks/>
          </p:cNvSpPr>
          <p:nvPr/>
        </p:nvSpPr>
        <p:spPr>
          <a:xfrm>
            <a:off x="3923928" y="4512890"/>
            <a:ext cx="3787487" cy="277660"/>
          </a:xfrm>
          <a:prstGeom prst="rect">
            <a:avLst/>
          </a:prstGeom>
        </p:spPr>
        <p:txBody>
          <a:bodyPr vert="horz" lIns="68580" tIns="34290" rIns="68580" bIns="34290" rtlCol="0">
            <a:normAutofit fontScale="62500" lnSpcReduction="20000"/>
          </a:bodyPr>
          <a:lstStyle>
            <a:lvl1pPr marL="0" indent="0" algn="r" defTabSz="685800" rtl="0" eaLnBrk="1" latinLnBrk="0" hangingPunct="1">
              <a:lnSpc>
                <a:spcPct val="90000"/>
              </a:lnSpc>
              <a:spcBef>
                <a:spcPts val="750"/>
              </a:spcBef>
              <a:buFontTx/>
              <a:buNone/>
              <a:defRPr sz="1400" b="0" i="0" kern="1200" baseline="0">
                <a:solidFill>
                  <a:schemeClr val="tx1"/>
                </a:solidFill>
                <a:latin typeface="+mj-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a:defRPr/>
            </a:pPr>
            <a:r>
              <a:rPr lang="ru-RU" dirty="0" smtClean="0">
                <a:solidFill>
                  <a:srgbClr val="2A3A7B"/>
                </a:solidFill>
                <a:latin typeface="Arial" panose="020B0604020202020204"/>
              </a:rPr>
              <a:t>Заместитель начальника </a:t>
            </a:r>
            <a:r>
              <a:rPr lang="ru-RU" dirty="0">
                <a:solidFill>
                  <a:srgbClr val="2A3A7B"/>
                </a:solidFill>
                <a:latin typeface="Arial" panose="020B0604020202020204"/>
              </a:rPr>
              <a:t>отдела камерального контроля НДС</a:t>
            </a:r>
          </a:p>
          <a:p>
            <a:pPr marL="0" marR="0" lvl="0" indent="0" algn="r" defTabSz="685800" rtl="0" eaLnBrk="1" fontAlgn="auto" latinLnBrk="0" hangingPunct="1">
              <a:lnSpc>
                <a:spcPct val="90000"/>
              </a:lnSpc>
              <a:spcBef>
                <a:spcPts val="750"/>
              </a:spcBef>
              <a:spcAft>
                <a:spcPts val="0"/>
              </a:spcAft>
              <a:buClrTx/>
              <a:buSzTx/>
              <a:buFontTx/>
              <a:buNone/>
              <a:tabLst/>
              <a:defRPr/>
            </a:pPr>
            <a:endParaRPr kumimoji="0" lang="ru-RU" sz="1400" b="0" i="0" u="none" strike="noStrike" kern="1200" cap="none" spc="0" normalizeH="0" baseline="0" noProof="0" dirty="0">
              <a:ln>
                <a:noFill/>
              </a:ln>
              <a:solidFill>
                <a:srgbClr val="2A3A7B"/>
              </a:solidFill>
              <a:effectLst/>
              <a:uLnTx/>
              <a:uFillTx/>
              <a:latin typeface="Arial" panose="020B0604020202020204"/>
            </a:endParaRPr>
          </a:p>
        </p:txBody>
      </p:sp>
      <p:sp>
        <p:nvSpPr>
          <p:cNvPr id="15" name="Текст 4">
            <a:extLst>
              <a:ext uri="{FF2B5EF4-FFF2-40B4-BE49-F238E27FC236}">
                <a16:creationId xmlns:a16="http://schemas.microsoft.com/office/drawing/2014/main" xmlns="" id="{89A1713B-6562-FFA5-5EEE-6E4272277351}"/>
              </a:ext>
            </a:extLst>
          </p:cNvPr>
          <p:cNvSpPr txBox="1">
            <a:spLocks/>
          </p:cNvSpPr>
          <p:nvPr/>
        </p:nvSpPr>
        <p:spPr>
          <a:xfrm>
            <a:off x="1297460" y="1563638"/>
            <a:ext cx="6567616" cy="380212"/>
          </a:xfrm>
          <a:prstGeom prst="rect">
            <a:avLst/>
          </a:prstGeom>
        </p:spPr>
        <p:txBody>
          <a:bodyPr vert="horz" lIns="68580" tIns="34290" rIns="68580" bIns="34290" rtlCol="0">
            <a:noAutofit/>
          </a:bodyPr>
          <a:lstStyle>
            <a:lvl1pPr marL="0" indent="0" algn="ctr" defTabSz="685800" rtl="0" eaLnBrk="1" latinLnBrk="0" hangingPunct="1">
              <a:lnSpc>
                <a:spcPct val="100000"/>
              </a:lnSpc>
              <a:spcBef>
                <a:spcPts val="750"/>
              </a:spcBef>
              <a:buFont typeface="Arial" panose="020B0604020202020204" pitchFamily="34" charset="0"/>
              <a:buNone/>
              <a:defRPr sz="2100" b="1" i="0" kern="1200" baseline="0">
                <a:solidFill>
                  <a:schemeClr val="tx2"/>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kumimoji="0" lang="ru-RU" sz="1600" b="1" i="0" u="none" strike="noStrike" kern="1200" cap="none" spc="0" normalizeH="0" baseline="0" noProof="0" dirty="0" smtClean="0">
                <a:ln>
                  <a:noFill/>
                </a:ln>
                <a:solidFill>
                  <a:srgbClr val="2A3A7B"/>
                </a:solidFill>
                <a:effectLst/>
                <a:uLnTx/>
                <a:uFillTx/>
                <a:latin typeface="Arial" panose="020B0604020202020204" pitchFamily="34" charset="0"/>
                <a:cs typeface="Arial" panose="020B0604020202020204" pitchFamily="34" charset="0"/>
              </a:rPr>
              <a:t>УФНС РОССИИ ПО АМУРСКОЙ ОБЛАСТИ </a:t>
            </a:r>
            <a:endParaRPr kumimoji="0" lang="ru-RU" sz="1600" b="1" i="0" u="none" strike="noStrike" kern="1200" cap="none" spc="0" normalizeH="0" baseline="0" noProof="0" dirty="0">
              <a:ln>
                <a:noFill/>
              </a:ln>
              <a:solidFill>
                <a:srgbClr val="2A3A7B"/>
              </a:solidFill>
              <a:effectLst/>
              <a:uLnTx/>
              <a:uFillTx/>
              <a:latin typeface="Arial" panose="020B0604020202020204" pitchFamily="34" charset="0"/>
              <a:cs typeface="Arial" panose="020B0604020202020204" pitchFamily="34" charset="0"/>
            </a:endParaRPr>
          </a:p>
        </p:txBody>
      </p:sp>
      <p:sp>
        <p:nvSpPr>
          <p:cNvPr id="16" name="Текст 5">
            <a:extLst>
              <a:ext uri="{FF2B5EF4-FFF2-40B4-BE49-F238E27FC236}">
                <a16:creationId xmlns:a16="http://schemas.microsoft.com/office/drawing/2014/main" xmlns="" id="{BF8F81C8-7A12-6529-B055-02299F8A04D0}"/>
              </a:ext>
            </a:extLst>
          </p:cNvPr>
          <p:cNvSpPr txBox="1">
            <a:spLocks/>
          </p:cNvSpPr>
          <p:nvPr/>
        </p:nvSpPr>
        <p:spPr>
          <a:xfrm>
            <a:off x="1297458" y="2067694"/>
            <a:ext cx="6567617" cy="858886"/>
          </a:xfrm>
          <a:prstGeom prst="rect">
            <a:avLst/>
          </a:prstGeom>
        </p:spPr>
        <p:txBody>
          <a:bodyPr vert="horz" lIns="68580" tIns="34290" rIns="68580" bIns="34290" rtlCol="0">
            <a:noAutofit/>
          </a:bodyPr>
          <a:lstStyle>
            <a:lvl1pPr marL="0" indent="0" algn="ctr" defTabSz="685800" rtl="0" eaLnBrk="1" latinLnBrk="0" hangingPunct="1">
              <a:lnSpc>
                <a:spcPct val="90000"/>
              </a:lnSpc>
              <a:spcBef>
                <a:spcPts val="750"/>
              </a:spcBef>
              <a:buFont typeface="Arial" panose="020B0604020202020204" pitchFamily="34" charset="0"/>
              <a:buNone/>
              <a:defRPr sz="1500" kern="1200" baseline="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defTabSz="914333" fontAlgn="base">
              <a:spcAft>
                <a:spcPct val="0"/>
              </a:spcAft>
              <a:defRPr/>
            </a:pPr>
            <a:r>
              <a:rPr lang="ru-RU" sz="2800" b="1" i="1" dirty="0">
                <a:solidFill>
                  <a:srgbClr val="2A3A7B"/>
                </a:solidFill>
                <a:latin typeface="Arial" panose="020B0604020202020204" pitchFamily="34" charset="0"/>
                <a:cs typeface="Arial" panose="020B0604020202020204" pitchFamily="34" charset="0"/>
              </a:rPr>
              <a:t>НДС при УСН с </a:t>
            </a:r>
            <a:r>
              <a:rPr lang="ru-RU" sz="2800" b="1" i="1" dirty="0" smtClean="0">
                <a:solidFill>
                  <a:srgbClr val="2A3A7B"/>
                </a:solidFill>
                <a:latin typeface="Arial" panose="020B0604020202020204" pitchFamily="34" charset="0"/>
                <a:cs typeface="Arial" panose="020B0604020202020204" pitchFamily="34" charset="0"/>
              </a:rPr>
              <a:t>2026 </a:t>
            </a:r>
            <a:r>
              <a:rPr lang="ru-RU" sz="2800" b="1" i="1" dirty="0">
                <a:solidFill>
                  <a:srgbClr val="2A3A7B"/>
                </a:solidFill>
                <a:latin typeface="Arial" panose="020B0604020202020204" pitchFamily="34" charset="0"/>
                <a:cs typeface="Arial" panose="020B0604020202020204" pitchFamily="34" charset="0"/>
              </a:rPr>
              <a:t>года: основные правила. Условия перехода и </a:t>
            </a:r>
            <a:r>
              <a:rPr lang="ru-RU" sz="2800" b="1" i="1" dirty="0" smtClean="0">
                <a:solidFill>
                  <a:srgbClr val="2A3A7B"/>
                </a:solidFill>
                <a:latin typeface="Arial" panose="020B0604020202020204" pitchFamily="34" charset="0"/>
                <a:cs typeface="Arial" panose="020B0604020202020204" pitchFamily="34" charset="0"/>
              </a:rPr>
              <a:t>применения</a:t>
            </a:r>
            <a:endParaRPr lang="ru-RU" sz="2800" b="1" i="1" dirty="0">
              <a:solidFill>
                <a:srgbClr val="2A3A7B"/>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03150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460432" y="4659982"/>
            <a:ext cx="683568" cy="273844"/>
          </a:xfrm>
          <a:solidFill>
            <a:schemeClr val="bg1">
              <a:lumMod val="75000"/>
            </a:schemeClr>
          </a:solidFill>
        </p:spPr>
        <p:txBody>
          <a:bodyPr/>
          <a:lstStyle/>
          <a:p>
            <a:fld id="{B19B0651-EE4F-4900-A07F-96A6BFA9D0F0}" type="slidenum">
              <a:rPr lang="ru-RU" sz="1800" smtClean="0">
                <a:solidFill>
                  <a:schemeClr val="tx1"/>
                </a:solidFill>
              </a:rPr>
              <a:t>10</a:t>
            </a:fld>
            <a:endParaRPr lang="ru-RU" sz="1800" dirty="0">
              <a:solidFill>
                <a:schemeClr val="tx1"/>
              </a:solidFill>
            </a:endParaRPr>
          </a:p>
        </p:txBody>
      </p:sp>
      <p:sp>
        <p:nvSpPr>
          <p:cNvPr id="5" name="Заголовок 1">
            <a:extLst>
              <a:ext uri="{FF2B5EF4-FFF2-40B4-BE49-F238E27FC236}">
                <a16:creationId xmlns:a16="http://schemas.microsoft.com/office/drawing/2014/main" xmlns="" id="{2BCAFB6F-5FFE-E500-8903-2855A6D60BF5}"/>
              </a:ext>
            </a:extLst>
          </p:cNvPr>
          <p:cNvSpPr txBox="1">
            <a:spLocks/>
          </p:cNvSpPr>
          <p:nvPr/>
        </p:nvSpPr>
        <p:spPr>
          <a:xfrm>
            <a:off x="539552" y="132904"/>
            <a:ext cx="7462157" cy="791392"/>
          </a:xfrm>
          <a:prstGeom prst="rect">
            <a:avLst/>
          </a:prstGeom>
        </p:spPr>
        <p:txBody>
          <a:bodyPr vert="horz" lIns="68580" tIns="34290" rIns="68580" bIns="34290" rtlCol="0" anchor="t">
            <a:normAutofit/>
          </a:bodyPr>
          <a:lstStyle>
            <a:lvl1pPr algn="l" defTabSz="685800" rtl="0" eaLnBrk="1" latinLnBrk="0" hangingPunct="1">
              <a:lnSpc>
                <a:spcPct val="90000"/>
              </a:lnSpc>
              <a:spcBef>
                <a:spcPct val="0"/>
              </a:spcBef>
              <a:buNone/>
              <a:defRPr sz="2600" b="1" i="0" kern="1200" baseline="0">
                <a:solidFill>
                  <a:srgbClr val="253775"/>
                </a:solidFill>
                <a:latin typeface="+mj-lt"/>
                <a:ea typeface="+mj-ea"/>
                <a:cs typeface="+mj-cs"/>
              </a:defRPr>
            </a:lvl1pPr>
          </a:lstStyle>
          <a:p>
            <a:pPr defTabSz="914333" fontAlgn="base">
              <a:spcAft>
                <a:spcPct val="0"/>
              </a:spcAft>
              <a:defRPr/>
            </a:pPr>
            <a:r>
              <a:rPr lang="ru-RU" sz="1800" i="1" dirty="0">
                <a:solidFill>
                  <a:srgbClr val="2A3A7B"/>
                </a:solidFill>
                <a:latin typeface="Arial" panose="020B0604020202020204" pitchFamily="34" charset="0"/>
                <a:cs typeface="Arial" panose="020B0604020202020204" pitchFamily="34" charset="0"/>
              </a:rPr>
              <a:t>НДС при УСН с 2026 года: основные правила. Условия перехода и применения</a:t>
            </a:r>
          </a:p>
        </p:txBody>
      </p:sp>
      <p:sp>
        <p:nvSpPr>
          <p:cNvPr id="8" name="Скругленный прямоугольник 7"/>
          <p:cNvSpPr/>
          <p:nvPr/>
        </p:nvSpPr>
        <p:spPr>
          <a:xfrm>
            <a:off x="107505" y="915566"/>
            <a:ext cx="8424935" cy="4058230"/>
          </a:xfrm>
          <a:prstGeom prst="roundRect">
            <a:avLst/>
          </a:prstGeom>
          <a:gradFill>
            <a:gsLst>
              <a:gs pos="0">
                <a:srgbClr val="E7EDF9"/>
              </a:gs>
              <a:gs pos="8000">
                <a:schemeClr val="accent1">
                  <a:tint val="44500"/>
                  <a:satMod val="160000"/>
                </a:schemeClr>
              </a:gs>
              <a:gs pos="100000">
                <a:schemeClr val="accent1">
                  <a:tint val="23500"/>
                  <a:satMod val="160000"/>
                </a:schemeClr>
              </a:gs>
            </a:gsLst>
            <a:lin ang="5400000" scaled="0"/>
          </a:gradFill>
          <a:ln>
            <a:solidFill>
              <a:schemeClr val="tx2">
                <a:lumMod val="20000"/>
                <a:lumOff val="80000"/>
                <a:alpha val="1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i="1" dirty="0">
                <a:solidFill>
                  <a:schemeClr val="tx2">
                    <a:lumMod val="75000"/>
                  </a:schemeClr>
                </a:solidFill>
              </a:rPr>
              <a:t>Ответы на </a:t>
            </a:r>
            <a:r>
              <a:rPr lang="ru-RU" sz="2400" b="1" i="1" dirty="0" smtClean="0">
                <a:solidFill>
                  <a:schemeClr val="tx2">
                    <a:lumMod val="75000"/>
                  </a:schemeClr>
                </a:solidFill>
              </a:rPr>
              <a:t>вопросы</a:t>
            </a:r>
          </a:p>
          <a:p>
            <a:pPr algn="just">
              <a:lnSpc>
                <a:spcPct val="150000"/>
              </a:lnSpc>
            </a:pPr>
            <a:r>
              <a:rPr lang="ru-RU" sz="2000" b="1" i="1" dirty="0" smtClean="0">
                <a:solidFill>
                  <a:schemeClr val="tx2">
                    <a:lumMod val="75000"/>
                  </a:schemeClr>
                </a:solidFill>
              </a:rPr>
              <a:t>Вопрос</a:t>
            </a:r>
            <a:r>
              <a:rPr lang="ru-RU" sz="2000" i="1" dirty="0">
                <a:solidFill>
                  <a:schemeClr val="tx2">
                    <a:lumMod val="75000"/>
                  </a:schemeClr>
                </a:solidFill>
              </a:rPr>
              <a:t>: </a:t>
            </a:r>
            <a:r>
              <a:rPr lang="ru-RU" sz="2000" i="1" dirty="0" smtClean="0">
                <a:solidFill>
                  <a:schemeClr val="tx2">
                    <a:lumMod val="75000"/>
                  </a:schemeClr>
                </a:solidFill>
              </a:rPr>
              <a:t>переход с общего режима налогообложения НДС 20% (ИП торговля) на УСН (доходы-минус расходы) с 01.01.2026?</a:t>
            </a:r>
          </a:p>
          <a:p>
            <a:r>
              <a:rPr lang="ru-RU" sz="2000" b="1" i="1" dirty="0" smtClean="0">
                <a:solidFill>
                  <a:schemeClr val="tx2">
                    <a:lumMod val="75000"/>
                  </a:schemeClr>
                </a:solidFill>
              </a:rPr>
              <a:t>Ответ: </a:t>
            </a:r>
            <a:r>
              <a:rPr lang="ru-RU" sz="2000" i="1" dirty="0">
                <a:solidFill>
                  <a:schemeClr val="tx2">
                    <a:lumMod val="75000"/>
                  </a:schemeClr>
                </a:solidFill>
              </a:rPr>
              <a:t>Чтобы перейти на УСН с </a:t>
            </a:r>
            <a:r>
              <a:rPr lang="ru-RU" sz="2000" i="1" dirty="0" smtClean="0">
                <a:solidFill>
                  <a:schemeClr val="tx2">
                    <a:lumMod val="75000"/>
                  </a:schemeClr>
                </a:solidFill>
              </a:rPr>
              <a:t>ОСНО</a:t>
            </a:r>
            <a:r>
              <a:rPr lang="ru-RU" sz="2000" i="1" dirty="0">
                <a:solidFill>
                  <a:schemeClr val="tx2">
                    <a:lumMod val="75000"/>
                  </a:schemeClr>
                </a:solidFill>
              </a:rPr>
              <a:t> </a:t>
            </a:r>
            <a:r>
              <a:rPr lang="ru-RU" sz="2000" i="1" dirty="0" smtClean="0">
                <a:solidFill>
                  <a:schemeClr val="tx2">
                    <a:lumMod val="75000"/>
                  </a:schemeClr>
                </a:solidFill>
              </a:rPr>
              <a:t>(п</a:t>
            </a:r>
            <a:r>
              <a:rPr lang="ru-RU" sz="2000" i="1" dirty="0">
                <a:solidFill>
                  <a:schemeClr val="tx2">
                    <a:lumMod val="75000"/>
                  </a:schemeClr>
                </a:solidFill>
              </a:rPr>
              <a:t>. 8 ст. 145, </a:t>
            </a:r>
            <a:r>
              <a:rPr lang="ru-RU" sz="2000" i="1" dirty="0" err="1">
                <a:solidFill>
                  <a:schemeClr val="tx2">
                    <a:lumMod val="75000"/>
                  </a:schemeClr>
                </a:solidFill>
              </a:rPr>
              <a:t>пп</a:t>
            </a:r>
            <a:r>
              <a:rPr lang="ru-RU" sz="2000" i="1" dirty="0">
                <a:solidFill>
                  <a:schemeClr val="tx2">
                    <a:lumMod val="75000"/>
                  </a:schemeClr>
                </a:solidFill>
              </a:rPr>
              <a:t>. 2 п. 3 ст. 170, п. п. 2, 3 ст. 346.12, п. п. 1, 4 ст. 346.13, ст. 346.14, п. п. 1, 2.1, 5 ст. </a:t>
            </a:r>
            <a:r>
              <a:rPr lang="ru-RU" sz="2000" i="1" dirty="0" smtClean="0">
                <a:solidFill>
                  <a:schemeClr val="tx2">
                    <a:lumMod val="75000"/>
                  </a:schemeClr>
                </a:solidFill>
              </a:rPr>
              <a:t>346.25 НК РФ). </a:t>
            </a:r>
            <a:endParaRPr lang="ru-RU" sz="2000" dirty="0"/>
          </a:p>
          <a:p>
            <a:r>
              <a:rPr lang="ru-RU" sz="2000" i="1" dirty="0">
                <a:solidFill>
                  <a:schemeClr val="tx2">
                    <a:lumMod val="75000"/>
                  </a:schemeClr>
                </a:solidFill>
              </a:rPr>
              <a:t>В</a:t>
            </a:r>
            <a:r>
              <a:rPr lang="ru-RU" sz="2000" i="1" dirty="0" smtClean="0">
                <a:solidFill>
                  <a:schemeClr val="tx2">
                    <a:lumMod val="75000"/>
                  </a:schemeClr>
                </a:solidFill>
              </a:rPr>
              <a:t>осстановите </a:t>
            </a:r>
            <a:r>
              <a:rPr lang="ru-RU" sz="2000" i="1" dirty="0">
                <a:solidFill>
                  <a:schemeClr val="tx2">
                    <a:lumMod val="75000"/>
                  </a:schemeClr>
                </a:solidFill>
              </a:rPr>
              <a:t>НДС, ранее принятый к вычету, если после перехода на УСН вы:</a:t>
            </a:r>
            <a:br>
              <a:rPr lang="ru-RU" sz="2000" i="1" dirty="0">
                <a:solidFill>
                  <a:schemeClr val="tx2">
                    <a:lumMod val="75000"/>
                  </a:schemeClr>
                </a:solidFill>
              </a:rPr>
            </a:br>
            <a:r>
              <a:rPr lang="ru-RU" sz="2000" i="1" dirty="0" smtClean="0">
                <a:solidFill>
                  <a:schemeClr val="tx2">
                    <a:lumMod val="75000"/>
                  </a:schemeClr>
                </a:solidFill>
              </a:rPr>
              <a:t>- освобождены </a:t>
            </a:r>
            <a:r>
              <a:rPr lang="ru-RU" sz="2000" i="1" dirty="0">
                <a:solidFill>
                  <a:schemeClr val="tx2">
                    <a:lumMod val="75000"/>
                  </a:schemeClr>
                </a:solidFill>
              </a:rPr>
              <a:t>от НДС. Восстановить налог нужно в квартале, который предшествует переходу на </a:t>
            </a:r>
            <a:r>
              <a:rPr lang="ru-RU" sz="2000" i="1" dirty="0" err="1">
                <a:solidFill>
                  <a:schemeClr val="tx2">
                    <a:lumMod val="75000"/>
                  </a:schemeClr>
                </a:solidFill>
              </a:rPr>
              <a:t>спецрежим</a:t>
            </a:r>
            <a:r>
              <a:rPr lang="ru-RU" sz="2000" i="1" dirty="0">
                <a:solidFill>
                  <a:schemeClr val="tx2">
                    <a:lumMod val="75000"/>
                  </a:schemeClr>
                </a:solidFill>
              </a:rPr>
              <a:t>; </a:t>
            </a:r>
          </a:p>
          <a:p>
            <a:r>
              <a:rPr lang="ru-RU" sz="2000" i="1" dirty="0" smtClean="0">
                <a:solidFill>
                  <a:schemeClr val="tx2">
                    <a:lumMod val="75000"/>
                  </a:schemeClr>
                </a:solidFill>
              </a:rPr>
              <a:t>- применяете </a:t>
            </a:r>
            <a:r>
              <a:rPr lang="ru-RU" sz="2000" i="1" dirty="0">
                <a:solidFill>
                  <a:schemeClr val="tx2">
                    <a:lumMod val="75000"/>
                  </a:schemeClr>
                </a:solidFill>
              </a:rPr>
              <a:t>пониженную ставку НДС 5% или 7%. Восстановите налог в квартале, начиная с которого вы применяете такую </a:t>
            </a:r>
            <a:r>
              <a:rPr lang="ru-RU" sz="2000" i="1" dirty="0" smtClean="0">
                <a:solidFill>
                  <a:schemeClr val="tx2">
                    <a:lumMod val="75000"/>
                  </a:schemeClr>
                </a:solidFill>
              </a:rPr>
              <a:t>ставку. </a:t>
            </a:r>
            <a:endParaRPr lang="ru-RU" sz="2000" i="1" dirty="0">
              <a:solidFill>
                <a:schemeClr val="tx2">
                  <a:lumMod val="75000"/>
                </a:schemeClr>
              </a:solidFill>
            </a:endParaRPr>
          </a:p>
        </p:txBody>
      </p:sp>
    </p:spTree>
    <p:extLst>
      <p:ext uri="{BB962C8B-B14F-4D97-AF65-F5344CB8AC3E}">
        <p14:creationId xmlns:p14="http://schemas.microsoft.com/office/powerpoint/2010/main" val="21727813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xmlns="" id="{243C4EA9-1284-5A71-481C-52F3405A0D74}"/>
              </a:ext>
            </a:extLst>
          </p:cNvPr>
          <p:cNvPicPr>
            <a:picLocks noChangeAspect="1"/>
          </p:cNvPicPr>
          <p:nvPr/>
        </p:nvPicPr>
        <p:blipFill>
          <a:blip r:embed="rId3"/>
          <a:stretch>
            <a:fillRect/>
          </a:stretch>
        </p:blipFill>
        <p:spPr>
          <a:xfrm>
            <a:off x="4033047" y="1275606"/>
            <a:ext cx="1041622" cy="1190425"/>
          </a:xfrm>
          <a:prstGeom prst="rect">
            <a:avLst/>
          </a:prstGeom>
        </p:spPr>
      </p:pic>
      <p:sp>
        <p:nvSpPr>
          <p:cNvPr id="6" name="Текст 4">
            <a:extLst>
              <a:ext uri="{FF2B5EF4-FFF2-40B4-BE49-F238E27FC236}">
                <a16:creationId xmlns:a16="http://schemas.microsoft.com/office/drawing/2014/main" xmlns="" id="{89A1713B-6562-FFA5-5EEE-6E4272277351}"/>
              </a:ext>
            </a:extLst>
          </p:cNvPr>
          <p:cNvSpPr txBox="1">
            <a:spLocks/>
          </p:cNvSpPr>
          <p:nvPr/>
        </p:nvSpPr>
        <p:spPr>
          <a:xfrm>
            <a:off x="2111152" y="2738321"/>
            <a:ext cx="4896544" cy="380212"/>
          </a:xfrm>
          <a:prstGeom prst="rect">
            <a:avLst/>
          </a:prstGeom>
        </p:spPr>
        <p:txBody>
          <a:bodyPr vert="horz" lIns="68580" tIns="34290" rIns="68580" bIns="34290" rtlCol="0">
            <a:noAutofit/>
          </a:bodyPr>
          <a:lstStyle>
            <a:lvl1pPr marL="0" indent="0" algn="ctr" defTabSz="685800" rtl="0" eaLnBrk="1" latinLnBrk="0" hangingPunct="1">
              <a:lnSpc>
                <a:spcPct val="100000"/>
              </a:lnSpc>
              <a:spcBef>
                <a:spcPts val="750"/>
              </a:spcBef>
              <a:buFont typeface="Arial" panose="020B0604020202020204" pitchFamily="34" charset="0"/>
              <a:buNone/>
              <a:defRPr sz="2100" b="1" i="0" kern="1200" baseline="0">
                <a:solidFill>
                  <a:schemeClr val="tx2"/>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kumimoji="0" lang="ru-RU" sz="1800" b="1" i="0" u="none" strike="noStrike" kern="1200" cap="none" spc="0" normalizeH="0" baseline="0" noProof="0" dirty="0" smtClean="0">
                <a:ln>
                  <a:noFill/>
                </a:ln>
                <a:solidFill>
                  <a:srgbClr val="2A3A7B"/>
                </a:solidFill>
                <a:effectLst/>
                <a:uLnTx/>
                <a:uFillTx/>
                <a:latin typeface="Arial" panose="020B0604020202020204" pitchFamily="34" charset="0"/>
                <a:cs typeface="Arial" panose="020B0604020202020204" pitchFamily="34" charset="0"/>
              </a:rPr>
              <a:t>СПАСИБО ЗА ВНИМАНИЕ!</a:t>
            </a:r>
            <a:endParaRPr kumimoji="0" lang="ru-RU" sz="1800" b="1" i="0" u="none" strike="noStrike" kern="1200" cap="none" spc="0" normalizeH="0" baseline="0" noProof="0" dirty="0">
              <a:ln>
                <a:noFill/>
              </a:ln>
              <a:solidFill>
                <a:srgbClr val="2A3A7B"/>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678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460432" y="4659982"/>
            <a:ext cx="683568" cy="273844"/>
          </a:xfrm>
          <a:solidFill>
            <a:schemeClr val="bg1">
              <a:lumMod val="75000"/>
            </a:schemeClr>
          </a:solidFill>
        </p:spPr>
        <p:txBody>
          <a:bodyPr/>
          <a:lstStyle/>
          <a:p>
            <a:fld id="{B19B0651-EE4F-4900-A07F-96A6BFA9D0F0}" type="slidenum">
              <a:rPr lang="ru-RU" sz="1800" smtClean="0">
                <a:solidFill>
                  <a:schemeClr val="tx1"/>
                </a:solidFill>
              </a:rPr>
              <a:t>2</a:t>
            </a:fld>
            <a:endParaRPr lang="ru-RU" sz="1800" dirty="0">
              <a:solidFill>
                <a:schemeClr val="tx1"/>
              </a:solidFill>
            </a:endParaRPr>
          </a:p>
        </p:txBody>
      </p:sp>
      <p:sp>
        <p:nvSpPr>
          <p:cNvPr id="5" name="Заголовок 1">
            <a:extLst>
              <a:ext uri="{FF2B5EF4-FFF2-40B4-BE49-F238E27FC236}">
                <a16:creationId xmlns:a16="http://schemas.microsoft.com/office/drawing/2014/main" xmlns="" id="{2BCAFB6F-5FFE-E500-8903-2855A6D60BF5}"/>
              </a:ext>
            </a:extLst>
          </p:cNvPr>
          <p:cNvSpPr txBox="1">
            <a:spLocks/>
          </p:cNvSpPr>
          <p:nvPr/>
        </p:nvSpPr>
        <p:spPr>
          <a:xfrm>
            <a:off x="539552" y="132904"/>
            <a:ext cx="7462157" cy="791392"/>
          </a:xfrm>
          <a:prstGeom prst="rect">
            <a:avLst/>
          </a:prstGeom>
        </p:spPr>
        <p:txBody>
          <a:bodyPr vert="horz" lIns="68580" tIns="34290" rIns="68580" bIns="34290" rtlCol="0" anchor="t">
            <a:normAutofit lnSpcReduction="10000"/>
          </a:bodyPr>
          <a:lstStyle>
            <a:lvl1pPr algn="l" defTabSz="685800" rtl="0" eaLnBrk="1" latinLnBrk="0" hangingPunct="1">
              <a:lnSpc>
                <a:spcPct val="90000"/>
              </a:lnSpc>
              <a:spcBef>
                <a:spcPct val="0"/>
              </a:spcBef>
              <a:buNone/>
              <a:defRPr sz="2600" b="1" i="0" kern="1200" baseline="0">
                <a:solidFill>
                  <a:srgbClr val="253775"/>
                </a:solidFill>
                <a:latin typeface="+mj-lt"/>
                <a:ea typeface="+mj-ea"/>
                <a:cs typeface="+mj-cs"/>
              </a:defRPr>
            </a:lvl1pPr>
          </a:lstStyle>
          <a:p>
            <a:pPr defTabSz="914333" fontAlgn="base">
              <a:spcAft>
                <a:spcPct val="0"/>
              </a:spcAft>
              <a:defRPr/>
            </a:pPr>
            <a:r>
              <a:rPr lang="ru-RU" sz="1800" i="1" dirty="0">
                <a:solidFill>
                  <a:srgbClr val="2A3A7B"/>
                </a:solidFill>
                <a:latin typeface="Arial" panose="020B0604020202020204" pitchFamily="34" charset="0"/>
                <a:cs typeface="Arial" panose="020B0604020202020204" pitchFamily="34" charset="0"/>
              </a:rPr>
              <a:t>НДС при УСН с 2026 года: основные правила. Условия перехода и </a:t>
            </a:r>
            <a:r>
              <a:rPr lang="ru-RU" sz="1800" i="1" dirty="0" smtClean="0">
                <a:solidFill>
                  <a:srgbClr val="2A3A7B"/>
                </a:solidFill>
                <a:latin typeface="Arial" panose="020B0604020202020204" pitchFamily="34" charset="0"/>
                <a:cs typeface="Arial" panose="020B0604020202020204" pitchFamily="34" charset="0"/>
              </a:rPr>
              <a:t>применения (</a:t>
            </a:r>
            <a:r>
              <a:rPr lang="ru-RU" sz="1800" i="1" u="sng" dirty="0" smtClean="0">
                <a:solidFill>
                  <a:srgbClr val="2A3A7B"/>
                </a:solidFill>
                <a:latin typeface="Arial" panose="020B0604020202020204" pitchFamily="34" charset="0"/>
                <a:cs typeface="Arial" panose="020B0604020202020204" pitchFamily="34" charset="0"/>
              </a:rPr>
              <a:t>Письмо ФНС России от 30.12.2025 №СД-4-3/11836</a:t>
            </a:r>
            <a:r>
              <a:rPr lang="en-US" sz="1800" i="1" u="sng" dirty="0" smtClean="0">
                <a:solidFill>
                  <a:srgbClr val="2A3A7B"/>
                </a:solidFill>
                <a:latin typeface="Arial" panose="020B0604020202020204" pitchFamily="34" charset="0"/>
                <a:cs typeface="Arial" panose="020B0604020202020204" pitchFamily="34" charset="0"/>
              </a:rPr>
              <a:t>@</a:t>
            </a:r>
            <a:r>
              <a:rPr lang="ru-RU" sz="1800" i="1" dirty="0" smtClean="0">
                <a:solidFill>
                  <a:srgbClr val="2A3A7B"/>
                </a:solidFill>
                <a:latin typeface="Arial" panose="020B0604020202020204" pitchFamily="34" charset="0"/>
                <a:cs typeface="Arial" panose="020B0604020202020204" pitchFamily="34" charset="0"/>
              </a:rPr>
              <a:t>)</a:t>
            </a:r>
            <a:endParaRPr lang="ru-RU" sz="1800" i="1" dirty="0">
              <a:solidFill>
                <a:srgbClr val="2A3A7B"/>
              </a:solidFill>
              <a:latin typeface="Arial" panose="020B0604020202020204" pitchFamily="34" charset="0"/>
              <a:cs typeface="Arial" panose="020B0604020202020204" pitchFamily="34" charset="0"/>
            </a:endParaRPr>
          </a:p>
        </p:txBody>
      </p:sp>
      <p:sp>
        <p:nvSpPr>
          <p:cNvPr id="7" name="Скругленный прямоугольник 6"/>
          <p:cNvSpPr/>
          <p:nvPr/>
        </p:nvSpPr>
        <p:spPr>
          <a:xfrm>
            <a:off x="288421" y="924296"/>
            <a:ext cx="3953087" cy="4058230"/>
          </a:xfrm>
          <a:prstGeom prst="roundRect">
            <a:avLst/>
          </a:prstGeom>
          <a:gradFill>
            <a:gsLst>
              <a:gs pos="0">
                <a:srgbClr val="E7EDF9"/>
              </a:gs>
              <a:gs pos="8000">
                <a:schemeClr val="accent1">
                  <a:tint val="44500"/>
                  <a:satMod val="160000"/>
                </a:schemeClr>
              </a:gs>
              <a:gs pos="100000">
                <a:schemeClr val="accent1">
                  <a:tint val="23500"/>
                  <a:satMod val="160000"/>
                </a:schemeClr>
              </a:gs>
            </a:gsLst>
            <a:lin ang="5400000" scaled="0"/>
          </a:gradFill>
          <a:ln>
            <a:solidFill>
              <a:schemeClr val="tx2">
                <a:lumMod val="20000"/>
                <a:lumOff val="80000"/>
                <a:alpha val="1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1000" b="1" dirty="0">
                <a:solidFill>
                  <a:srgbClr val="223570"/>
                </a:solidFill>
                <a:latin typeface="Arial" panose="020B0604020202020204"/>
              </a:rPr>
              <a:t>1. </a:t>
            </a:r>
            <a:r>
              <a:rPr lang="ru-RU" sz="1000" b="1" dirty="0">
                <a:solidFill>
                  <a:srgbClr val="002060"/>
                </a:solidFill>
                <a:latin typeface="Arial" panose="020B0604020202020204"/>
              </a:rPr>
              <a:t>Сокращение предельного размера дохода для применения освобождения от уплаты НДС налогоплательщиками УСН (п.1 ст.145 НК РФ):</a:t>
            </a:r>
            <a:r>
              <a:rPr lang="ru-RU" sz="1000" b="1" u="sng" dirty="0">
                <a:solidFill>
                  <a:srgbClr val="002060"/>
                </a:solidFill>
                <a:latin typeface="Arial" panose="020B0604020202020204"/>
              </a:rPr>
              <a:t> </a:t>
            </a:r>
          </a:p>
          <a:p>
            <a:r>
              <a:rPr lang="ru-RU" sz="1000" dirty="0">
                <a:solidFill>
                  <a:srgbClr val="223570"/>
                </a:solidFill>
                <a:latin typeface="Arial" panose="020B0604020202020204"/>
              </a:rPr>
              <a:t>за 2025 год - 20 млн. руб., </a:t>
            </a:r>
          </a:p>
          <a:p>
            <a:r>
              <a:rPr lang="ru-RU" sz="1000" dirty="0">
                <a:solidFill>
                  <a:srgbClr val="223570"/>
                </a:solidFill>
                <a:latin typeface="Arial" panose="020B0604020202020204"/>
              </a:rPr>
              <a:t>за 2026 год - 15 млн. руб., </a:t>
            </a:r>
          </a:p>
          <a:p>
            <a:r>
              <a:rPr lang="ru-RU" sz="1000" dirty="0">
                <a:solidFill>
                  <a:srgbClr val="223570"/>
                </a:solidFill>
                <a:latin typeface="Arial" panose="020B0604020202020204"/>
              </a:rPr>
              <a:t>за 2027 и последующий годы - 10 млн. рублей.</a:t>
            </a:r>
          </a:p>
          <a:p>
            <a:endParaRPr lang="ru-RU" sz="1000" b="1" dirty="0">
              <a:solidFill>
                <a:srgbClr val="223570"/>
              </a:solidFill>
              <a:latin typeface="Arial" panose="020B0604020202020204"/>
            </a:endParaRPr>
          </a:p>
          <a:p>
            <a:r>
              <a:rPr lang="ru-RU" sz="1000" b="1" dirty="0">
                <a:solidFill>
                  <a:srgbClr val="002060"/>
                </a:solidFill>
                <a:latin typeface="Arial" panose="020B0604020202020204"/>
              </a:rPr>
              <a:t>2. Возможность однократно в первый год отказаться от пониженной ставки НДС (5%, 7%) до истечения 3-летнего срока.</a:t>
            </a:r>
          </a:p>
          <a:p>
            <a:r>
              <a:rPr lang="ru-RU" sz="1000" dirty="0">
                <a:solidFill>
                  <a:srgbClr val="223570"/>
                </a:solidFill>
                <a:latin typeface="Arial" panose="020B0604020202020204"/>
              </a:rPr>
              <a:t>Переход возможен только в течение четырех последовательных кварталов начиная с квартала, в котором впервые задекларирована ставка НДС 5% или 7</a:t>
            </a:r>
            <a:r>
              <a:rPr lang="ru-RU" sz="1000" dirty="0" smtClean="0">
                <a:solidFill>
                  <a:srgbClr val="223570"/>
                </a:solidFill>
                <a:latin typeface="Arial" panose="020B0604020202020204"/>
              </a:rPr>
              <a:t>%</a:t>
            </a:r>
          </a:p>
          <a:p>
            <a:endParaRPr lang="ru-RU" sz="1000" dirty="0">
              <a:solidFill>
                <a:srgbClr val="223570"/>
              </a:solidFill>
              <a:latin typeface="Arial" panose="020B0604020202020204"/>
            </a:endParaRPr>
          </a:p>
          <a:p>
            <a:r>
              <a:rPr lang="ru-RU" sz="1000" b="1" dirty="0" smtClean="0">
                <a:solidFill>
                  <a:srgbClr val="223570"/>
                </a:solidFill>
                <a:latin typeface="Arial" panose="020B0604020202020204"/>
              </a:rPr>
              <a:t>3.</a:t>
            </a:r>
            <a:r>
              <a:rPr lang="ru-RU" sz="1000" b="1" dirty="0">
                <a:solidFill>
                  <a:srgbClr val="002060"/>
                </a:solidFill>
                <a:latin typeface="Arial" panose="020B0604020202020204"/>
              </a:rPr>
              <a:t> </a:t>
            </a:r>
            <a:r>
              <a:rPr lang="ru-RU" sz="1000" b="1" dirty="0" smtClean="0">
                <a:solidFill>
                  <a:srgbClr val="002060"/>
                </a:solidFill>
                <a:latin typeface="Arial" panose="020B0604020202020204"/>
              </a:rPr>
              <a:t>Порог доходов в 2026 году, </a:t>
            </a:r>
            <a:r>
              <a:rPr lang="ru-RU" sz="1000" b="1" dirty="0">
                <a:solidFill>
                  <a:srgbClr val="002060"/>
                </a:solidFill>
                <a:latin typeface="Arial" panose="020B0604020202020204"/>
              </a:rPr>
              <a:t>при котором ставка НДС </a:t>
            </a:r>
            <a:r>
              <a:rPr lang="ru-RU" sz="1000" b="1" dirty="0" smtClean="0">
                <a:solidFill>
                  <a:srgbClr val="002060"/>
                </a:solidFill>
                <a:latin typeface="Arial" panose="020B0604020202020204"/>
              </a:rPr>
              <a:t>вырастает</a:t>
            </a:r>
            <a:r>
              <a:rPr lang="ru-RU" sz="1000" b="1" dirty="0">
                <a:solidFill>
                  <a:srgbClr val="002060"/>
                </a:solidFill>
                <a:latin typeface="Arial" panose="020B0604020202020204"/>
              </a:rPr>
              <a:t>:</a:t>
            </a:r>
          </a:p>
          <a:p>
            <a:r>
              <a:rPr lang="ru-RU" sz="1000" dirty="0" smtClean="0">
                <a:solidFill>
                  <a:srgbClr val="002060"/>
                </a:solidFill>
                <a:latin typeface="Arial" panose="020B0604020202020204"/>
              </a:rPr>
              <a:t>20 млн. руб. до 272,5 млн. руб. – 5%;</a:t>
            </a:r>
          </a:p>
          <a:p>
            <a:r>
              <a:rPr lang="ru-RU" sz="1000" dirty="0" smtClean="0">
                <a:solidFill>
                  <a:srgbClr val="002060"/>
                </a:solidFill>
                <a:latin typeface="Arial" panose="020B0604020202020204"/>
              </a:rPr>
              <a:t>272 млн. руб. до 490,5 млн. руб. – 7%</a:t>
            </a:r>
            <a:endParaRPr lang="ru-RU" sz="1000" dirty="0">
              <a:solidFill>
                <a:srgbClr val="002060"/>
              </a:solidFill>
              <a:latin typeface="Arial" panose="020B0604020202020204"/>
            </a:endParaRPr>
          </a:p>
          <a:p>
            <a:endParaRPr lang="ru-RU" sz="1000" dirty="0">
              <a:solidFill>
                <a:srgbClr val="223570"/>
              </a:solidFill>
              <a:latin typeface="Arial" panose="020B0604020202020204"/>
            </a:endParaRPr>
          </a:p>
        </p:txBody>
      </p:sp>
      <p:sp>
        <p:nvSpPr>
          <p:cNvPr id="8" name="Скругленный прямоугольник 7"/>
          <p:cNvSpPr/>
          <p:nvPr/>
        </p:nvSpPr>
        <p:spPr>
          <a:xfrm>
            <a:off x="4457631" y="915566"/>
            <a:ext cx="4218825" cy="4058230"/>
          </a:xfrm>
          <a:prstGeom prst="roundRect">
            <a:avLst/>
          </a:prstGeom>
          <a:gradFill>
            <a:gsLst>
              <a:gs pos="0">
                <a:srgbClr val="E7EDF9"/>
              </a:gs>
              <a:gs pos="8000">
                <a:schemeClr val="accent1">
                  <a:tint val="44500"/>
                  <a:satMod val="160000"/>
                </a:schemeClr>
              </a:gs>
              <a:gs pos="100000">
                <a:schemeClr val="accent1">
                  <a:tint val="23500"/>
                  <a:satMod val="160000"/>
                </a:schemeClr>
              </a:gs>
            </a:gsLst>
            <a:lin ang="5400000" scaled="0"/>
          </a:gradFill>
          <a:ln>
            <a:solidFill>
              <a:schemeClr val="tx2">
                <a:lumMod val="20000"/>
                <a:lumOff val="80000"/>
                <a:alpha val="1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1100" dirty="0">
                <a:solidFill>
                  <a:srgbClr val="FF0000"/>
                </a:solidFill>
                <a:latin typeface="Arial" panose="020B0604020202020204"/>
              </a:rPr>
              <a:t>Ответы на часто задаваемые вопросы</a:t>
            </a:r>
          </a:p>
          <a:p>
            <a:endParaRPr lang="ru-RU" sz="1100" dirty="0">
              <a:solidFill>
                <a:srgbClr val="223570"/>
              </a:solidFill>
              <a:latin typeface="Arial" panose="020B0604020202020204"/>
            </a:endParaRPr>
          </a:p>
          <a:p>
            <a:r>
              <a:rPr lang="ru-RU" sz="1100" dirty="0">
                <a:solidFill>
                  <a:srgbClr val="223570"/>
                </a:solidFill>
                <a:latin typeface="Arial" panose="020B0604020202020204"/>
              </a:rPr>
              <a:t>При осуществлении операций, не облагаемых НДС (ст. 146, 149 НК РФ), необходимо заполнить раздел 7 декларации по НДС. </a:t>
            </a:r>
          </a:p>
          <a:p>
            <a:endParaRPr lang="ru-RU" sz="1100" dirty="0">
              <a:solidFill>
                <a:srgbClr val="223570"/>
              </a:solidFill>
              <a:latin typeface="Arial" panose="020B0604020202020204"/>
            </a:endParaRPr>
          </a:p>
          <a:p>
            <a:r>
              <a:rPr lang="ru-RU" sz="1100" dirty="0">
                <a:solidFill>
                  <a:srgbClr val="223570"/>
                </a:solidFill>
                <a:latin typeface="Arial" panose="020B0604020202020204"/>
              </a:rPr>
              <a:t>Ставки 0% применяются </a:t>
            </a:r>
            <a:r>
              <a:rPr lang="ru-RU" sz="1100" dirty="0" smtClean="0">
                <a:solidFill>
                  <a:srgbClr val="223570"/>
                </a:solidFill>
                <a:latin typeface="Arial" panose="020B0604020202020204"/>
              </a:rPr>
              <a:t>только </a:t>
            </a:r>
            <a:r>
              <a:rPr lang="ru-RU" sz="1100" dirty="0">
                <a:solidFill>
                  <a:srgbClr val="223570"/>
                </a:solidFill>
                <a:latin typeface="Arial" panose="020B0604020202020204"/>
              </a:rPr>
              <a:t>плательщиками, выбравшим общеустановленную ставку 22%</a:t>
            </a:r>
          </a:p>
          <a:p>
            <a:r>
              <a:rPr lang="ru-RU" sz="1100" dirty="0">
                <a:solidFill>
                  <a:srgbClr val="223570"/>
                </a:solidFill>
                <a:latin typeface="Arial" panose="020B0604020202020204"/>
              </a:rPr>
              <a:t>Исключение:</a:t>
            </a:r>
          </a:p>
          <a:p>
            <a:r>
              <a:rPr lang="ru-RU" sz="1100" dirty="0">
                <a:solidFill>
                  <a:srgbClr val="223570"/>
                </a:solidFill>
                <a:latin typeface="Arial" panose="020B0604020202020204"/>
              </a:rPr>
              <a:t>- экспорт товаров (в том числе в ЕАЭС);</a:t>
            </a:r>
          </a:p>
          <a:p>
            <a:r>
              <a:rPr lang="ru-RU" sz="1100" dirty="0">
                <a:solidFill>
                  <a:srgbClr val="223570"/>
                </a:solidFill>
                <a:latin typeface="Arial" panose="020B0604020202020204"/>
              </a:rPr>
              <a:t>- международные перевозки товаров;</a:t>
            </a:r>
          </a:p>
          <a:p>
            <a:r>
              <a:rPr lang="ru-RU" sz="1100" dirty="0">
                <a:solidFill>
                  <a:srgbClr val="223570"/>
                </a:solidFill>
                <a:latin typeface="Arial" panose="020B0604020202020204"/>
              </a:rPr>
              <a:t>- транспортно-экспедиционные услуги при организации международной перевозки.</a:t>
            </a:r>
          </a:p>
          <a:p>
            <a:endParaRPr lang="ru-RU" sz="1100" dirty="0">
              <a:solidFill>
                <a:srgbClr val="223570"/>
              </a:solidFill>
              <a:latin typeface="Arial" panose="020B0604020202020204"/>
            </a:endParaRPr>
          </a:p>
          <a:p>
            <a:r>
              <a:rPr lang="ru-RU" sz="1100" dirty="0">
                <a:solidFill>
                  <a:srgbClr val="223570"/>
                </a:solidFill>
                <a:latin typeface="Arial" panose="020B0604020202020204"/>
              </a:rPr>
              <a:t>Ставка 0% применяется к виду деятельности «Услуги по предоставлению мест для временного проживания в гостиницах и иных средствах размещения» (продлен до конца 2030 года, пп.19 п.1 ст.164 НК РФ).</a:t>
            </a:r>
          </a:p>
        </p:txBody>
      </p:sp>
    </p:spTree>
    <p:extLst>
      <p:ext uri="{BB962C8B-B14F-4D97-AF65-F5344CB8AC3E}">
        <p14:creationId xmlns:p14="http://schemas.microsoft.com/office/powerpoint/2010/main" val="39252984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460432" y="4659982"/>
            <a:ext cx="683568" cy="273844"/>
          </a:xfrm>
          <a:solidFill>
            <a:schemeClr val="bg1">
              <a:lumMod val="75000"/>
            </a:schemeClr>
          </a:solidFill>
        </p:spPr>
        <p:txBody>
          <a:bodyPr/>
          <a:lstStyle/>
          <a:p>
            <a:fld id="{B19B0651-EE4F-4900-A07F-96A6BFA9D0F0}" type="slidenum">
              <a:rPr lang="ru-RU" sz="1800" smtClean="0">
                <a:solidFill>
                  <a:schemeClr val="tx1"/>
                </a:solidFill>
              </a:rPr>
              <a:t>3</a:t>
            </a:fld>
            <a:endParaRPr lang="ru-RU" sz="1800" dirty="0">
              <a:solidFill>
                <a:schemeClr val="tx1"/>
              </a:solidFill>
            </a:endParaRPr>
          </a:p>
        </p:txBody>
      </p:sp>
      <p:sp>
        <p:nvSpPr>
          <p:cNvPr id="5" name="Заголовок 1">
            <a:extLst>
              <a:ext uri="{FF2B5EF4-FFF2-40B4-BE49-F238E27FC236}">
                <a16:creationId xmlns:a16="http://schemas.microsoft.com/office/drawing/2014/main" xmlns="" id="{2BCAFB6F-5FFE-E500-8903-2855A6D60BF5}"/>
              </a:ext>
            </a:extLst>
          </p:cNvPr>
          <p:cNvSpPr txBox="1">
            <a:spLocks/>
          </p:cNvSpPr>
          <p:nvPr/>
        </p:nvSpPr>
        <p:spPr>
          <a:xfrm>
            <a:off x="473529" y="423777"/>
            <a:ext cx="7462157" cy="791392"/>
          </a:xfrm>
          <a:prstGeom prst="rect">
            <a:avLst/>
          </a:prstGeom>
        </p:spPr>
        <p:txBody>
          <a:bodyPr vert="horz" lIns="68580" tIns="34290" rIns="68580" bIns="34290" rtlCol="0" anchor="t">
            <a:normAutofit fontScale="92500"/>
          </a:bodyPr>
          <a:lstStyle>
            <a:lvl1pPr algn="l" defTabSz="685800" rtl="0" eaLnBrk="1" latinLnBrk="0" hangingPunct="1">
              <a:lnSpc>
                <a:spcPct val="90000"/>
              </a:lnSpc>
              <a:spcBef>
                <a:spcPct val="0"/>
              </a:spcBef>
              <a:buNone/>
              <a:defRPr sz="2600" b="1" i="0" kern="1200" baseline="0">
                <a:solidFill>
                  <a:srgbClr val="253775"/>
                </a:solidFill>
                <a:latin typeface="+mj-lt"/>
                <a:ea typeface="+mj-ea"/>
                <a:cs typeface="+mj-cs"/>
              </a:defRPr>
            </a:lvl1pPr>
          </a:lstStyle>
          <a:p>
            <a:r>
              <a:rPr lang="ru-RU" sz="2800" dirty="0">
                <a:solidFill>
                  <a:schemeClr val="tx2">
                    <a:lumMod val="75000"/>
                  </a:schemeClr>
                </a:solidFill>
                <a:latin typeface="Times New Roman" pitchFamily="18" charset="0"/>
                <a:cs typeface="Times New Roman" pitchFamily="18" charset="0"/>
              </a:rPr>
              <a:t>Основные нормативные документы по порядку заполнения налоговой декларации по НДС</a:t>
            </a:r>
          </a:p>
        </p:txBody>
      </p:sp>
      <p:sp>
        <p:nvSpPr>
          <p:cNvPr id="6" name="Подзаголовок 2">
            <a:extLst>
              <a:ext uri="{FF2B5EF4-FFF2-40B4-BE49-F238E27FC236}">
                <a16:creationId xmlns:a16="http://schemas.microsoft.com/office/drawing/2014/main" xmlns="" id="{ED5909D6-FA77-1582-5F4A-22EDB67C3759}"/>
              </a:ext>
            </a:extLst>
          </p:cNvPr>
          <p:cNvSpPr txBox="1">
            <a:spLocks/>
          </p:cNvSpPr>
          <p:nvPr/>
        </p:nvSpPr>
        <p:spPr>
          <a:xfrm>
            <a:off x="473529" y="1471612"/>
            <a:ext cx="8021248" cy="3178969"/>
          </a:xfrm>
          <a:prstGeom prst="rect">
            <a:avLst/>
          </a:prstGeom>
        </p:spPr>
        <p:txBody>
          <a:bodyPr vert="horz" lIns="68580" tIns="34290" rIns="68580" bIns="34290" rtlCol="0">
            <a:normAutofit/>
          </a:bodyPr>
          <a:lstStyle>
            <a:lvl1pPr marL="0" indent="0" algn="l" defTabSz="685800" rtl="0" eaLnBrk="1" latinLnBrk="0" hangingPunct="1">
              <a:lnSpc>
                <a:spcPct val="90000"/>
              </a:lnSpc>
              <a:spcBef>
                <a:spcPts val="750"/>
              </a:spcBef>
              <a:buFont typeface="Arial" panose="020B0604020202020204" pitchFamily="34" charset="0"/>
              <a:buNone/>
              <a:defRPr sz="1100" kern="1200" baseline="0">
                <a:solidFill>
                  <a:srgbClr val="223570"/>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40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ru-RU" sz="1100" b="0" i="0" u="none" strike="noStrike" kern="1200" cap="none" spc="0" normalizeH="0" baseline="0" noProof="0" dirty="0">
              <a:ln>
                <a:noFill/>
              </a:ln>
              <a:solidFill>
                <a:srgbClr val="223570"/>
              </a:solidFill>
              <a:effectLst/>
              <a:uLnTx/>
              <a:uFillTx/>
              <a:latin typeface="Arial" panose="020B0604020202020204"/>
            </a:endParaRPr>
          </a:p>
        </p:txBody>
      </p:sp>
      <p:pic>
        <p:nvPicPr>
          <p:cNvPr id="7" name="Рисунок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0732" y="1200601"/>
            <a:ext cx="648072" cy="542021"/>
          </a:xfrm>
          <a:prstGeom prst="rect">
            <a:avLst/>
          </a:prstGeom>
        </p:spPr>
      </p:pic>
      <p:sp>
        <p:nvSpPr>
          <p:cNvPr id="8" name="Скругленный прямоугольник 7"/>
          <p:cNvSpPr/>
          <p:nvPr/>
        </p:nvSpPr>
        <p:spPr>
          <a:xfrm>
            <a:off x="3117712" y="1236024"/>
            <a:ext cx="3081562" cy="1413978"/>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900" dirty="0">
                <a:solidFill>
                  <a:schemeClr val="tx2">
                    <a:lumMod val="75000"/>
                  </a:schemeClr>
                </a:solidFill>
                <a:latin typeface="Times New Roman" panose="02020603050405020304" pitchFamily="18" charset="0"/>
                <a:cs typeface="Times New Roman" panose="02020603050405020304" pitchFamily="18" charset="0"/>
              </a:rPr>
              <a:t>Приказ ФНС России от 14.03.2016 № ММВ-7-3/136@ «Об утверждении перечня кодов видов операций, указываемых в книге покупок, применяемой при расчетах по налогу на добавленную стоимость, дополнительном листе к ней, книге продаж, применяемой при расчетах по налогу на добавленную стоимость, дополнительном листе к ней, а также кодов видов операций по налогу на добавленную стоимость, необходимых для ведения журнала учета полученных и выставленных счетов-фактур».</a:t>
            </a:r>
          </a:p>
        </p:txBody>
      </p:sp>
      <p:sp>
        <p:nvSpPr>
          <p:cNvPr id="9" name="Скругленный прямоугольник 8"/>
          <p:cNvSpPr/>
          <p:nvPr/>
        </p:nvSpPr>
        <p:spPr>
          <a:xfrm>
            <a:off x="457110" y="1787101"/>
            <a:ext cx="2574191" cy="862901"/>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TextBox 9"/>
          <p:cNvSpPr txBox="1"/>
          <p:nvPr/>
        </p:nvSpPr>
        <p:spPr>
          <a:xfrm>
            <a:off x="423321" y="1787101"/>
            <a:ext cx="2682393" cy="849217"/>
          </a:xfrm>
          <a:prstGeom prst="rect">
            <a:avLst/>
          </a:prstGeom>
        </p:spPr>
        <p:txBody>
          <a:bodyPr vert="horz" wrap="square" lIns="104306" tIns="52153" rIns="104306" bIns="52153" rtlCol="0" anchor="ctr">
            <a:normAutofit fontScale="25000" lnSpcReduction="20000"/>
          </a:bodyPr>
          <a:lstStyle/>
          <a:p>
            <a:pPr algn="ctr" defTabSz="1043056" fontAlgn="auto">
              <a:spcAft>
                <a:spcPts val="0"/>
              </a:spcAft>
            </a:pPr>
            <a:r>
              <a:rPr lang="ru-RU" sz="3600" dirty="0" smtClean="0">
                <a:solidFill>
                  <a:schemeClr val="tx2">
                    <a:lumMod val="75000"/>
                  </a:schemeClr>
                </a:solidFill>
                <a:latin typeface="Times New Roman" panose="02020603050405020304" pitchFamily="18" charset="0"/>
                <a:ea typeface="+mj-ea"/>
                <a:cs typeface="Times New Roman" panose="02020603050405020304" pitchFamily="18" charset="0"/>
              </a:rPr>
              <a:t>Приказ ФНС России от 05.11.2024 №ЕД-7-3/989</a:t>
            </a:r>
            <a:r>
              <a:rPr lang="en-US" sz="3600" dirty="0" smtClean="0">
                <a:solidFill>
                  <a:schemeClr val="tx2">
                    <a:lumMod val="75000"/>
                  </a:schemeClr>
                </a:solidFill>
                <a:latin typeface="Times New Roman" panose="02020603050405020304" pitchFamily="18" charset="0"/>
                <a:ea typeface="+mj-ea"/>
                <a:cs typeface="Times New Roman" panose="02020603050405020304" pitchFamily="18" charset="0"/>
              </a:rPr>
              <a:t>@</a:t>
            </a:r>
            <a:r>
              <a:rPr lang="ru-RU" sz="3600" dirty="0" smtClean="0">
                <a:solidFill>
                  <a:schemeClr val="tx2">
                    <a:lumMod val="75000"/>
                  </a:schemeClr>
                </a:solidFill>
                <a:latin typeface="Times New Roman" panose="02020603050405020304" pitchFamily="18" charset="0"/>
                <a:ea typeface="+mj-ea"/>
                <a:cs typeface="Times New Roman" panose="02020603050405020304" pitchFamily="18" charset="0"/>
              </a:rPr>
              <a:t> «Об </a:t>
            </a:r>
            <a:r>
              <a:rPr lang="ru-RU" sz="3600" dirty="0">
                <a:solidFill>
                  <a:schemeClr val="tx2">
                    <a:lumMod val="75000"/>
                  </a:schemeClr>
                </a:solidFill>
                <a:latin typeface="Times New Roman" panose="02020603050405020304" pitchFamily="18" charset="0"/>
                <a:ea typeface="+mj-ea"/>
                <a:cs typeface="Times New Roman" panose="02020603050405020304" pitchFamily="18" charset="0"/>
              </a:rPr>
              <a:t>утверждении формы налоговой декларации по налогу на добавленную стоимость, порядка ее заполнения, а также формата представления налоговой декларации по налогу на добавленную стоимость в электронной форме</a:t>
            </a:r>
            <a:r>
              <a:rPr lang="ru-RU" sz="3600" dirty="0" smtClean="0">
                <a:solidFill>
                  <a:schemeClr val="tx2">
                    <a:lumMod val="75000"/>
                  </a:schemeClr>
                </a:solidFill>
                <a:latin typeface="Times New Roman" panose="02020603050405020304" pitchFamily="18" charset="0"/>
                <a:ea typeface="+mj-ea"/>
                <a:cs typeface="Times New Roman" panose="02020603050405020304" pitchFamily="18" charset="0"/>
              </a:rPr>
              <a:t>».</a:t>
            </a:r>
            <a:endParaRPr lang="ru-RU" sz="3600" dirty="0">
              <a:solidFill>
                <a:schemeClr val="tx2">
                  <a:lumMod val="75000"/>
                </a:schemeClr>
              </a:solidFill>
              <a:latin typeface="Times New Roman" panose="02020603050405020304" pitchFamily="18" charset="0"/>
              <a:ea typeface="+mj-ea"/>
              <a:cs typeface="Times New Roman" panose="02020603050405020304" pitchFamily="18" charset="0"/>
            </a:endParaRPr>
          </a:p>
        </p:txBody>
      </p:sp>
      <p:sp>
        <p:nvSpPr>
          <p:cNvPr id="11" name="Скругленный прямоугольник 10"/>
          <p:cNvSpPr/>
          <p:nvPr/>
        </p:nvSpPr>
        <p:spPr>
          <a:xfrm>
            <a:off x="964768" y="2800582"/>
            <a:ext cx="2349544" cy="109500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900" dirty="0" smtClean="0">
                <a:solidFill>
                  <a:schemeClr val="tx2">
                    <a:lumMod val="75000"/>
                  </a:schemeClr>
                </a:solidFill>
                <a:latin typeface="Times New Roman" pitchFamily="18" charset="0"/>
                <a:cs typeface="Times New Roman" pitchFamily="18" charset="0"/>
              </a:rPr>
              <a:t>Письмо</a:t>
            </a:r>
            <a:r>
              <a:rPr lang="en-US" sz="900" dirty="0" smtClean="0">
                <a:solidFill>
                  <a:schemeClr val="tx2">
                    <a:lumMod val="75000"/>
                  </a:schemeClr>
                </a:solidFill>
                <a:latin typeface="Times New Roman" pitchFamily="18" charset="0"/>
                <a:cs typeface="Times New Roman" pitchFamily="18" charset="0"/>
              </a:rPr>
              <a:t> </a:t>
            </a:r>
            <a:r>
              <a:rPr lang="ru-RU" sz="900" dirty="0" smtClean="0">
                <a:solidFill>
                  <a:schemeClr val="tx2">
                    <a:lumMod val="75000"/>
                  </a:schemeClr>
                </a:solidFill>
                <a:latin typeface="Times New Roman" pitchFamily="18" charset="0"/>
                <a:cs typeface="Times New Roman" pitchFamily="18" charset="0"/>
              </a:rPr>
              <a:t>от </a:t>
            </a:r>
            <a:r>
              <a:rPr lang="ru-RU" sz="900" dirty="0">
                <a:solidFill>
                  <a:schemeClr val="tx2">
                    <a:lumMod val="75000"/>
                  </a:schemeClr>
                </a:solidFill>
                <a:latin typeface="Times New Roman" pitchFamily="18" charset="0"/>
                <a:cs typeface="Times New Roman" pitchFamily="18" charset="0"/>
              </a:rPr>
              <a:t>5 февраля 2025 г. N СД-4-3/1064@ </a:t>
            </a:r>
            <a:r>
              <a:rPr lang="ru-RU" sz="900" dirty="0" smtClean="0">
                <a:solidFill>
                  <a:schemeClr val="tx2">
                    <a:lumMod val="75000"/>
                  </a:schemeClr>
                </a:solidFill>
                <a:latin typeface="Times New Roman" pitchFamily="18" charset="0"/>
                <a:cs typeface="Times New Roman" pitchFamily="18" charset="0"/>
              </a:rPr>
              <a:t>«О доведении  контрольных соотношений показателей налоговой декларации </a:t>
            </a:r>
          </a:p>
          <a:p>
            <a:r>
              <a:rPr lang="ru-RU" sz="900" dirty="0" smtClean="0">
                <a:solidFill>
                  <a:schemeClr val="tx2">
                    <a:lumMod val="75000"/>
                  </a:schemeClr>
                </a:solidFill>
                <a:latin typeface="Times New Roman" pitchFamily="18" charset="0"/>
                <a:cs typeface="Times New Roman" pitchFamily="18" charset="0"/>
              </a:rPr>
              <a:t>по налогу на добавленную стоимость»</a:t>
            </a:r>
            <a:endParaRPr lang="ru-RU" sz="900" dirty="0">
              <a:solidFill>
                <a:schemeClr val="tx2">
                  <a:lumMod val="75000"/>
                </a:schemeClr>
              </a:solidFill>
              <a:latin typeface="Times New Roman" pitchFamily="18" charset="0"/>
              <a:cs typeface="Times New Roman" pitchFamily="18" charset="0"/>
            </a:endParaRPr>
          </a:p>
        </p:txBody>
      </p:sp>
      <p:sp>
        <p:nvSpPr>
          <p:cNvPr id="12" name="Скругленный прямоугольник 11"/>
          <p:cNvSpPr/>
          <p:nvPr/>
        </p:nvSpPr>
        <p:spPr>
          <a:xfrm>
            <a:off x="1741044" y="3999569"/>
            <a:ext cx="2781592" cy="864097"/>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a:spcBef>
                <a:spcPts val="0"/>
              </a:spcBef>
            </a:pPr>
            <a:r>
              <a:rPr lang="ru-RU" sz="900" dirty="0" smtClean="0">
                <a:solidFill>
                  <a:schemeClr val="tx2">
                    <a:lumMod val="75000"/>
                  </a:schemeClr>
                </a:solidFill>
                <a:latin typeface="Times New Roman" pitchFamily="18" charset="0"/>
                <a:cs typeface="Times New Roman" pitchFamily="18" charset="0"/>
              </a:rPr>
              <a:t>Письма ФНС </a:t>
            </a:r>
            <a:r>
              <a:rPr lang="ru-RU" sz="900" dirty="0">
                <a:solidFill>
                  <a:schemeClr val="tx2">
                    <a:lumMod val="75000"/>
                  </a:schemeClr>
                </a:solidFill>
                <a:latin typeface="Times New Roman" pitchFamily="18" charset="0"/>
                <a:cs typeface="Times New Roman" pitchFamily="18" charset="0"/>
              </a:rPr>
              <a:t>России от 16.01.2018 № СД-4-3/480@ "О порядке применения НДС налоговыми агентами, указанными в пункте 8 статьи 161 НК РФ", от 19.04.2018 № СД-4-3/7484@</a:t>
            </a:r>
          </a:p>
        </p:txBody>
      </p:sp>
      <p:sp>
        <p:nvSpPr>
          <p:cNvPr id="13" name="Скругленный прямоугольник 12"/>
          <p:cNvSpPr/>
          <p:nvPr/>
        </p:nvSpPr>
        <p:spPr>
          <a:xfrm>
            <a:off x="6364116" y="1765233"/>
            <a:ext cx="2493560" cy="866111"/>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43056" fontAlgn="auto">
              <a:spcAft>
                <a:spcPts val="0"/>
              </a:spcAft>
            </a:pPr>
            <a:r>
              <a:rPr lang="ru-RU" sz="900" dirty="0">
                <a:solidFill>
                  <a:schemeClr val="tx2">
                    <a:lumMod val="75000"/>
                  </a:schemeClr>
                </a:solidFill>
                <a:latin typeface="Times New Roman" panose="02020603050405020304" pitchFamily="18" charset="0"/>
                <a:cs typeface="Times New Roman" panose="02020603050405020304" pitchFamily="18" charset="0"/>
              </a:rPr>
              <a:t>Постановление Правительства Российской Федерации от 26.12.2011 № 1137 «О формах и правилах заполнения (ведения) документов, применяемых при расчетах по налогу на добавленную стоимость».</a:t>
            </a:r>
          </a:p>
        </p:txBody>
      </p:sp>
      <p:sp>
        <p:nvSpPr>
          <p:cNvPr id="14" name="Скругленный прямоугольник 13"/>
          <p:cNvSpPr/>
          <p:nvPr/>
        </p:nvSpPr>
        <p:spPr>
          <a:xfrm>
            <a:off x="6213402" y="2869672"/>
            <a:ext cx="2349544" cy="95682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a:spcBef>
                <a:spcPts val="0"/>
              </a:spcBef>
            </a:pPr>
            <a:r>
              <a:rPr lang="ru-RU" sz="900" dirty="0">
                <a:solidFill>
                  <a:schemeClr val="tx2">
                    <a:lumMod val="75000"/>
                  </a:schemeClr>
                </a:solidFill>
                <a:latin typeface="Times New Roman" pitchFamily="18" charset="0"/>
                <a:cs typeface="Times New Roman" pitchFamily="18" charset="0"/>
              </a:rPr>
              <a:t>Методические рекомендации «Примеры отражения записей по счетам-фактурам в книге покупок и книге продаж с указанием кодов видов операций» </a:t>
            </a:r>
            <a:r>
              <a:rPr lang="ru-RU" sz="900" i="1" dirty="0">
                <a:solidFill>
                  <a:schemeClr val="tx2">
                    <a:lumMod val="75000"/>
                  </a:schemeClr>
                </a:solidFill>
                <a:latin typeface="Times New Roman" pitchFamily="18" charset="0"/>
                <a:cs typeface="Times New Roman" pitchFamily="18" charset="0"/>
              </a:rPr>
              <a:t>(</a:t>
            </a:r>
            <a:r>
              <a:rPr lang="ru-RU" sz="900" u="sng" dirty="0">
                <a:solidFill>
                  <a:schemeClr val="tx2">
                    <a:lumMod val="75000"/>
                  </a:schemeClr>
                </a:solidFill>
                <a:latin typeface="Times New Roman" pitchFamily="18" charset="0"/>
                <a:cs typeface="Times New Roman" pitchFamily="18" charset="0"/>
              </a:rPr>
              <a:t>письмо ФНС России от 20.09.2016 № СД-4-3/17657@</a:t>
            </a:r>
            <a:r>
              <a:rPr lang="ru-RU" sz="900" i="1" dirty="0">
                <a:solidFill>
                  <a:schemeClr val="tx2">
                    <a:lumMod val="75000"/>
                  </a:schemeClr>
                </a:solidFill>
                <a:latin typeface="Times New Roman" pitchFamily="18" charset="0"/>
                <a:cs typeface="Times New Roman" pitchFamily="18" charset="0"/>
              </a:rPr>
              <a:t>).</a:t>
            </a:r>
            <a:endParaRPr lang="ru-RU" sz="900" dirty="0">
              <a:solidFill>
                <a:schemeClr val="tx2">
                  <a:lumMod val="75000"/>
                </a:schemeClr>
              </a:solidFill>
              <a:latin typeface="Times New Roman" pitchFamily="18" charset="0"/>
              <a:cs typeface="Times New Roman" pitchFamily="18" charset="0"/>
            </a:endParaRPr>
          </a:p>
        </p:txBody>
      </p:sp>
      <p:sp>
        <p:nvSpPr>
          <p:cNvPr id="15" name="Скругленный прямоугольник 14"/>
          <p:cNvSpPr/>
          <p:nvPr/>
        </p:nvSpPr>
        <p:spPr>
          <a:xfrm>
            <a:off x="4897431" y="3999568"/>
            <a:ext cx="2781592" cy="864098"/>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a:spcBef>
                <a:spcPts val="0"/>
              </a:spcBef>
            </a:pPr>
            <a:r>
              <a:rPr lang="ru-RU" sz="900" dirty="0">
                <a:solidFill>
                  <a:schemeClr val="tx2">
                    <a:lumMod val="75000"/>
                  </a:schemeClr>
                </a:solidFill>
                <a:latin typeface="Times New Roman" pitchFamily="18" charset="0"/>
                <a:cs typeface="Times New Roman" pitchFamily="18" charset="0"/>
              </a:rPr>
              <a:t>Письмо ФНС России от 03.12.2018 № ЕД-4-15/23367@) «О направлении информационного письма».</a:t>
            </a:r>
          </a:p>
        </p:txBody>
      </p:sp>
      <p:sp>
        <p:nvSpPr>
          <p:cNvPr id="16" name="Oval 11">
            <a:extLst>
              <a:ext uri="{FF2B5EF4-FFF2-40B4-BE49-F238E27FC236}">
                <a16:creationId xmlns="" xmlns:a16="http://schemas.microsoft.com/office/drawing/2014/main" id="{0BFB6D33-122A-40C7-B143-0897BA7CCA6D}"/>
              </a:ext>
            </a:extLst>
          </p:cNvPr>
          <p:cNvSpPr>
            <a:spLocks noChangeArrowheads="1"/>
          </p:cNvSpPr>
          <p:nvPr/>
        </p:nvSpPr>
        <p:spPr bwMode="auto">
          <a:xfrm>
            <a:off x="4158989" y="2797241"/>
            <a:ext cx="1027264" cy="1029984"/>
          </a:xfrm>
          <a:prstGeom prst="ellipse">
            <a:avLst/>
          </a:prstGeom>
          <a:solidFill>
            <a:srgbClr val="002060"/>
          </a:solidFill>
          <a:ln>
            <a:noFill/>
          </a:ln>
          <a:effectLst>
            <a:outerShdw blurRad="558800" sx="102000" sy="102000" algn="ctr" rotWithShape="0">
              <a:prstClr val="black">
                <a:alpha val="10000"/>
              </a:prstClr>
            </a:outerShdw>
          </a:effectLst>
        </p:spPr>
        <p:txBody>
          <a:bodyPr vert="horz" wrap="square" lIns="121920" tIns="60960" rIns="121920" bIns="60960" numCol="1" anchor="t" anchorCtr="0" compatLnSpc="1">
            <a:prstTxWarp prst="textNoShape">
              <a:avLst/>
            </a:prstTxWarp>
          </a:bodyPr>
          <a:lstStyle/>
          <a:p>
            <a:endParaRPr lang="en-US" sz="3200" dirty="0"/>
          </a:p>
        </p:txBody>
      </p:sp>
      <p:pic>
        <p:nvPicPr>
          <p:cNvPr id="17" name="Graphic 35" descr="Receipt with solid fill">
            <a:extLst>
              <a:ext uri="{FF2B5EF4-FFF2-40B4-BE49-F238E27FC236}">
                <a16:creationId xmlns:a16="http://schemas.microsoft.com/office/drawing/2014/main" xmlns="" xmlns:lc="http://schemas.openxmlformats.org/drawingml/2006/lockedCanvas" id="{5297AE61-11CC-475F-B41B-A845DD61AD0D}"/>
              </a:ext>
            </a:extLst>
          </p:cNvPr>
          <p:cNvPicPr>
            <a:picLocks noChangeAspect="1"/>
          </p:cNvPicPr>
          <p:nvPr/>
        </p:nvPicPr>
        <p:blipFill>
          <a:blip r:embed="rId4" cstate="print">
            <a:extLst>
              <a:ext uri="{96DAC541-7B7A-43D3-8B79-37D633B846F1}">
                <asvg:svgBlip xmlns:asvg="http://schemas.microsoft.com/office/drawing/2016/SVG/main" xmlns="" xmlns:lc="http://schemas.openxmlformats.org/drawingml/2006/lockedCanvas" r:embed="rId10"/>
              </a:ext>
            </a:extLst>
          </a:blip>
          <a:stretch>
            <a:fillRect/>
          </a:stretch>
        </p:blipFill>
        <p:spPr>
          <a:xfrm>
            <a:off x="4447811" y="3029672"/>
            <a:ext cx="449620" cy="449620"/>
          </a:xfrm>
          <a:prstGeom prst="rect">
            <a:avLst/>
          </a:prstGeom>
        </p:spPr>
      </p:pic>
    </p:spTree>
    <p:extLst>
      <p:ext uri="{BB962C8B-B14F-4D97-AF65-F5344CB8AC3E}">
        <p14:creationId xmlns:p14="http://schemas.microsoft.com/office/powerpoint/2010/main" val="156984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460432" y="4659982"/>
            <a:ext cx="683568" cy="273844"/>
          </a:xfrm>
          <a:solidFill>
            <a:schemeClr val="bg1">
              <a:lumMod val="75000"/>
            </a:schemeClr>
          </a:solidFill>
        </p:spPr>
        <p:txBody>
          <a:bodyPr/>
          <a:lstStyle/>
          <a:p>
            <a:fld id="{B19B0651-EE4F-4900-A07F-96A6BFA9D0F0}" type="slidenum">
              <a:rPr lang="ru-RU" sz="1800" smtClean="0">
                <a:solidFill>
                  <a:schemeClr val="tx1"/>
                </a:solidFill>
              </a:rPr>
              <a:t>4</a:t>
            </a:fld>
            <a:endParaRPr lang="ru-RU" sz="1800" dirty="0">
              <a:solidFill>
                <a:schemeClr val="tx1"/>
              </a:solidFill>
            </a:endParaRPr>
          </a:p>
        </p:txBody>
      </p:sp>
      <p:sp>
        <p:nvSpPr>
          <p:cNvPr id="11" name="Заголовок 2">
            <a:extLst>
              <a:ext uri="{FF2B5EF4-FFF2-40B4-BE49-F238E27FC236}">
                <a16:creationId xmlns:a16="http://schemas.microsoft.com/office/drawing/2014/main" xmlns="" id="{8937604C-DDBE-C5D6-A95C-633C9E5A41B0}"/>
              </a:ext>
            </a:extLst>
          </p:cNvPr>
          <p:cNvSpPr txBox="1">
            <a:spLocks/>
          </p:cNvSpPr>
          <p:nvPr/>
        </p:nvSpPr>
        <p:spPr>
          <a:xfrm>
            <a:off x="508909" y="195486"/>
            <a:ext cx="7462157" cy="791392"/>
          </a:xfrm>
          <a:prstGeom prst="rect">
            <a:avLst/>
          </a:prstGeom>
        </p:spPr>
        <p:txBody>
          <a:bodyPr vert="horz" lIns="68580" tIns="34290" rIns="68580" bIns="34290" rtlCol="0" anchor="t">
            <a:normAutofit/>
          </a:bodyPr>
          <a:lstStyle>
            <a:lvl1pPr algn="l" defTabSz="685800" rtl="0" eaLnBrk="1" latinLnBrk="0" hangingPunct="1">
              <a:lnSpc>
                <a:spcPct val="90000"/>
              </a:lnSpc>
              <a:spcBef>
                <a:spcPct val="0"/>
              </a:spcBef>
              <a:buNone/>
              <a:defRPr sz="2600" b="1" i="0" kern="1200" baseline="0">
                <a:solidFill>
                  <a:srgbClr val="253775"/>
                </a:solidFill>
                <a:latin typeface="+mj-lt"/>
                <a:ea typeface="+mj-ea"/>
                <a:cs typeface="+mj-cs"/>
              </a:defRPr>
            </a:lvl1pPr>
          </a:lstStyle>
          <a:p>
            <a:pPr defTabSz="914333" fontAlgn="base">
              <a:spcAft>
                <a:spcPct val="0"/>
              </a:spcAft>
              <a:defRPr/>
            </a:pPr>
            <a:r>
              <a:rPr lang="ru-RU" sz="1800" i="1" dirty="0">
                <a:solidFill>
                  <a:srgbClr val="2A3A7B"/>
                </a:solidFill>
                <a:latin typeface="Arial" panose="020B0604020202020204" pitchFamily="34" charset="0"/>
                <a:cs typeface="Arial" panose="020B0604020202020204" pitchFamily="34" charset="0"/>
              </a:rPr>
              <a:t>НДС при УСН с 2026 года: основные правила. Условия перехода и применения</a:t>
            </a:r>
          </a:p>
        </p:txBody>
      </p:sp>
      <p:graphicFrame>
        <p:nvGraphicFramePr>
          <p:cNvPr id="5" name="Таблица 4"/>
          <p:cNvGraphicFramePr>
            <a:graphicFrameLocks noGrp="1"/>
          </p:cNvGraphicFramePr>
          <p:nvPr>
            <p:extLst>
              <p:ext uri="{D42A27DB-BD31-4B8C-83A1-F6EECF244321}">
                <p14:modId xmlns:p14="http://schemas.microsoft.com/office/powerpoint/2010/main" val="2238385883"/>
              </p:ext>
            </p:extLst>
          </p:nvPr>
        </p:nvGraphicFramePr>
        <p:xfrm>
          <a:off x="179512" y="986878"/>
          <a:ext cx="8352927" cy="3977664"/>
        </p:xfrm>
        <a:graphic>
          <a:graphicData uri="http://schemas.openxmlformats.org/drawingml/2006/table">
            <a:tbl>
              <a:tblPr firstRow="1" firstCol="1" bandRow="1">
                <a:effectLst/>
                <a:tableStyleId>{5C22544A-7EE6-4342-B048-85BDC9FD1C3A}</a:tableStyleId>
              </a:tblPr>
              <a:tblGrid>
                <a:gridCol w="4103193"/>
                <a:gridCol w="4249734"/>
              </a:tblGrid>
              <a:tr h="439342">
                <a:tc>
                  <a:txBody>
                    <a:bodyPr/>
                    <a:lstStyle/>
                    <a:p>
                      <a:pPr algn="ctr">
                        <a:lnSpc>
                          <a:spcPct val="107000"/>
                        </a:lnSpc>
                        <a:spcAft>
                          <a:spcPts val="0"/>
                        </a:spcAft>
                      </a:pPr>
                      <a:r>
                        <a:rPr lang="ru-RU" sz="1400" i="1" dirty="0" smtClean="0">
                          <a:solidFill>
                            <a:schemeClr val="tx2">
                              <a:lumMod val="75000"/>
                            </a:schemeClr>
                          </a:solidFill>
                          <a:effectLst/>
                        </a:rPr>
                        <a:t>Вычет НДС у налогоплательщиков, применяющих специальную ставку 5%, 7%</a:t>
                      </a:r>
                      <a:endParaRPr lang="ru-RU" sz="1400" i="1" dirty="0">
                        <a:solidFill>
                          <a:schemeClr val="tx2">
                            <a:lumMod val="75000"/>
                          </a:schemeClr>
                        </a:solidFill>
                        <a:effectLst/>
                        <a:latin typeface="Calibri"/>
                        <a:ea typeface="Calibri"/>
                        <a:cs typeface="Times New Roman"/>
                      </a:endParaRPr>
                    </a:p>
                  </a:txBody>
                  <a:tcPr marL="36000" marR="13613" marT="0" marB="0">
                    <a:solidFill>
                      <a:schemeClr val="accent1">
                        <a:lumMod val="20000"/>
                        <a:lumOff val="80000"/>
                      </a:schemeClr>
                    </a:solidFill>
                  </a:tcPr>
                </a:tc>
                <a:tc>
                  <a:txBody>
                    <a:bodyPr/>
                    <a:lstStyle/>
                    <a:p>
                      <a:pPr algn="ctr">
                        <a:lnSpc>
                          <a:spcPct val="107000"/>
                        </a:lnSpc>
                        <a:spcAft>
                          <a:spcPts val="0"/>
                        </a:spcAft>
                      </a:pPr>
                      <a:r>
                        <a:rPr lang="ru-RU" sz="1400" i="1" dirty="0" smtClean="0">
                          <a:solidFill>
                            <a:schemeClr val="tx2">
                              <a:lumMod val="75000"/>
                            </a:schemeClr>
                          </a:solidFill>
                          <a:effectLst/>
                        </a:rPr>
                        <a:t>Вычет НДС у налогоплательщиков, применяющих общую ставку 10, 22%</a:t>
                      </a:r>
                      <a:endParaRPr lang="ru-RU" sz="1400" i="1" dirty="0">
                        <a:solidFill>
                          <a:schemeClr val="tx2">
                            <a:lumMod val="75000"/>
                          </a:schemeClr>
                        </a:solidFill>
                        <a:effectLst/>
                        <a:latin typeface="Calibri"/>
                        <a:ea typeface="Calibri"/>
                        <a:cs typeface="Times New Roman"/>
                      </a:endParaRPr>
                    </a:p>
                  </a:txBody>
                  <a:tcPr marL="36000" marR="13613" marT="0" marB="0">
                    <a:solidFill>
                      <a:schemeClr val="accent1">
                        <a:lumMod val="20000"/>
                        <a:lumOff val="80000"/>
                      </a:schemeClr>
                    </a:solidFill>
                  </a:tcPr>
                </a:tc>
              </a:tr>
              <a:tr h="590889">
                <a:tc>
                  <a:txBody>
                    <a:bodyPr/>
                    <a:lstStyle/>
                    <a:p>
                      <a:pPr algn="ctr">
                        <a:lnSpc>
                          <a:spcPct val="107000"/>
                        </a:lnSpc>
                        <a:spcAft>
                          <a:spcPts val="0"/>
                        </a:spcAft>
                      </a:pPr>
                      <a:r>
                        <a:rPr lang="ru-RU" sz="1400" b="0" i="1" dirty="0" smtClean="0">
                          <a:solidFill>
                            <a:schemeClr val="tx2">
                              <a:lumMod val="75000"/>
                            </a:schemeClr>
                          </a:solidFill>
                          <a:effectLst/>
                        </a:rPr>
                        <a:t>Исчисленный НДС </a:t>
                      </a:r>
                      <a:r>
                        <a:rPr lang="ru-RU" sz="1400" b="0" i="1" kern="1200" dirty="0" smtClean="0">
                          <a:solidFill>
                            <a:schemeClr val="tx2">
                              <a:lumMod val="75000"/>
                            </a:schemeClr>
                          </a:solidFill>
                          <a:effectLst/>
                          <a:latin typeface="+mn-lt"/>
                          <a:ea typeface="+mn-ea"/>
                          <a:cs typeface="+mn-cs"/>
                        </a:rPr>
                        <a:t>при отгрузке в счет авансов («обнуление» НДС с аванса)</a:t>
                      </a:r>
                      <a:endParaRPr lang="ru-RU" sz="1400" b="0" i="1" dirty="0">
                        <a:solidFill>
                          <a:schemeClr val="tx2">
                            <a:lumMod val="75000"/>
                          </a:schemeClr>
                        </a:solidFill>
                        <a:effectLst/>
                        <a:latin typeface="Calibri"/>
                        <a:ea typeface="Calibri"/>
                        <a:cs typeface="Times New Roman"/>
                      </a:endParaRPr>
                    </a:p>
                  </a:txBody>
                  <a:tcPr marL="36000" marR="13613" marT="0" marB="0">
                    <a:solidFill>
                      <a:schemeClr val="accent1">
                        <a:lumMod val="20000"/>
                        <a:lumOff val="80000"/>
                      </a:schemeClr>
                    </a:solidFill>
                  </a:tcPr>
                </a:tc>
                <a:tc>
                  <a:txBody>
                    <a:bodyPr/>
                    <a:lstStyle/>
                    <a:p>
                      <a:pPr algn="ctr">
                        <a:lnSpc>
                          <a:spcPct val="107000"/>
                        </a:lnSpc>
                        <a:spcAft>
                          <a:spcPts val="0"/>
                        </a:spcAft>
                      </a:pPr>
                      <a:r>
                        <a:rPr lang="ru-RU" sz="1400" b="0" i="1" dirty="0" smtClean="0">
                          <a:solidFill>
                            <a:schemeClr val="tx2">
                              <a:lumMod val="75000"/>
                            </a:schemeClr>
                          </a:solidFill>
                          <a:effectLst/>
                        </a:rPr>
                        <a:t>Исчисленный НДС </a:t>
                      </a:r>
                      <a:r>
                        <a:rPr lang="ru-RU" sz="1400" b="0" i="1" kern="1200" dirty="0" smtClean="0">
                          <a:solidFill>
                            <a:schemeClr val="tx2">
                              <a:lumMod val="75000"/>
                            </a:schemeClr>
                          </a:solidFill>
                          <a:effectLst/>
                          <a:latin typeface="+mn-lt"/>
                          <a:ea typeface="+mn-ea"/>
                          <a:cs typeface="+mn-cs"/>
                        </a:rPr>
                        <a:t>при отгрузке в счет авансов («обнуление» НДС с аванса)</a:t>
                      </a:r>
                      <a:endParaRPr lang="ru-RU" sz="1400" b="0" i="1" dirty="0">
                        <a:solidFill>
                          <a:schemeClr val="tx2">
                            <a:lumMod val="75000"/>
                          </a:schemeClr>
                        </a:solidFill>
                        <a:effectLst/>
                        <a:latin typeface="Calibri"/>
                        <a:ea typeface="Calibri"/>
                        <a:cs typeface="Times New Roman"/>
                      </a:endParaRPr>
                    </a:p>
                  </a:txBody>
                  <a:tcPr marL="36000" marR="13613" marT="0" marB="0">
                    <a:solidFill>
                      <a:schemeClr val="accent1">
                        <a:lumMod val="20000"/>
                        <a:lumOff val="80000"/>
                      </a:schemeClr>
                    </a:solidFill>
                  </a:tcPr>
                </a:tc>
              </a:tr>
              <a:tr h="664686">
                <a:tc>
                  <a:txBody>
                    <a:bodyPr/>
                    <a:lstStyle/>
                    <a:p>
                      <a:pPr algn="ctr">
                        <a:lnSpc>
                          <a:spcPct val="107000"/>
                        </a:lnSpc>
                        <a:spcAft>
                          <a:spcPts val="0"/>
                        </a:spcAft>
                      </a:pPr>
                      <a:r>
                        <a:rPr lang="ru-RU" sz="1400" b="0" i="1" dirty="0" smtClean="0">
                          <a:solidFill>
                            <a:schemeClr val="tx2">
                              <a:lumMod val="75000"/>
                            </a:schemeClr>
                          </a:solidFill>
                          <a:effectLst/>
                          <a:latin typeface="+mn-lt"/>
                          <a:ea typeface="+mn-ea"/>
                          <a:cs typeface="+mn-cs"/>
                        </a:rPr>
                        <a:t>Исчисленный</a:t>
                      </a:r>
                      <a:r>
                        <a:rPr lang="ru-RU" sz="1400" b="0" i="1" baseline="0" dirty="0" smtClean="0">
                          <a:solidFill>
                            <a:schemeClr val="tx2">
                              <a:lumMod val="75000"/>
                            </a:schemeClr>
                          </a:solidFill>
                          <a:effectLst/>
                          <a:latin typeface="+mn-lt"/>
                          <a:ea typeface="+mn-ea"/>
                          <a:cs typeface="+mn-cs"/>
                        </a:rPr>
                        <a:t> НДС </a:t>
                      </a:r>
                      <a:r>
                        <a:rPr lang="ru-RU" sz="1400" b="0" i="1" kern="1200" dirty="0" smtClean="0">
                          <a:solidFill>
                            <a:schemeClr val="tx2">
                              <a:lumMod val="75000"/>
                            </a:schemeClr>
                          </a:solidFill>
                          <a:effectLst/>
                          <a:latin typeface="+mn-lt"/>
                          <a:ea typeface="+mn-ea"/>
                          <a:cs typeface="+mn-cs"/>
                        </a:rPr>
                        <a:t>при возврате авансов и расторжении (изменении условий) договора</a:t>
                      </a:r>
                      <a:endParaRPr lang="ru-RU" sz="1400" b="0" i="1" dirty="0">
                        <a:solidFill>
                          <a:schemeClr val="tx2">
                            <a:lumMod val="75000"/>
                          </a:schemeClr>
                        </a:solidFill>
                        <a:effectLst/>
                        <a:latin typeface="Calibri"/>
                        <a:ea typeface="Calibri"/>
                        <a:cs typeface="Times New Roman"/>
                      </a:endParaRPr>
                    </a:p>
                  </a:txBody>
                  <a:tcPr marL="36000" marR="13613" marT="0" marB="0">
                    <a:solidFill>
                      <a:schemeClr val="accent1">
                        <a:lumMod val="20000"/>
                        <a:lumOff val="80000"/>
                      </a:schemeClr>
                    </a:solidFill>
                  </a:tcPr>
                </a:tc>
                <a:tc>
                  <a:txBody>
                    <a:bodyPr/>
                    <a:lstStyle/>
                    <a:p>
                      <a:pPr algn="ctr">
                        <a:lnSpc>
                          <a:spcPct val="107000"/>
                        </a:lnSpc>
                        <a:spcAft>
                          <a:spcPts val="0"/>
                        </a:spcAft>
                      </a:pPr>
                      <a:r>
                        <a:rPr lang="ru-RU" sz="1400" b="0" i="1" dirty="0" smtClean="0">
                          <a:solidFill>
                            <a:schemeClr val="tx2">
                              <a:lumMod val="75000"/>
                            </a:schemeClr>
                          </a:solidFill>
                          <a:effectLst/>
                          <a:latin typeface="+mn-lt"/>
                          <a:ea typeface="+mn-ea"/>
                          <a:cs typeface="+mn-cs"/>
                        </a:rPr>
                        <a:t>Исчисленный</a:t>
                      </a:r>
                      <a:r>
                        <a:rPr lang="ru-RU" sz="1400" b="0" i="1" baseline="0" dirty="0" smtClean="0">
                          <a:solidFill>
                            <a:schemeClr val="tx2">
                              <a:lumMod val="75000"/>
                            </a:schemeClr>
                          </a:solidFill>
                          <a:effectLst/>
                          <a:latin typeface="+mn-lt"/>
                          <a:ea typeface="+mn-ea"/>
                          <a:cs typeface="+mn-cs"/>
                        </a:rPr>
                        <a:t> НДС </a:t>
                      </a:r>
                      <a:r>
                        <a:rPr lang="ru-RU" sz="1400" b="0" i="1" kern="1200" dirty="0" smtClean="0">
                          <a:solidFill>
                            <a:schemeClr val="tx2">
                              <a:lumMod val="75000"/>
                            </a:schemeClr>
                          </a:solidFill>
                          <a:effectLst/>
                          <a:latin typeface="+mn-lt"/>
                          <a:ea typeface="+mn-ea"/>
                          <a:cs typeface="+mn-cs"/>
                        </a:rPr>
                        <a:t>при возврате авансов и расторжении (изменении условий) договора</a:t>
                      </a:r>
                      <a:endParaRPr lang="ru-RU" sz="1400" b="0" i="1" dirty="0">
                        <a:solidFill>
                          <a:schemeClr val="tx2">
                            <a:lumMod val="75000"/>
                          </a:schemeClr>
                        </a:solidFill>
                        <a:effectLst/>
                        <a:latin typeface="Calibri"/>
                        <a:ea typeface="Calibri"/>
                        <a:cs typeface="Times New Roman"/>
                      </a:endParaRPr>
                    </a:p>
                  </a:txBody>
                  <a:tcPr marL="36000" marR="13613" marT="0" marB="0">
                    <a:solidFill>
                      <a:schemeClr val="accent1">
                        <a:lumMod val="20000"/>
                        <a:lumOff val="80000"/>
                      </a:schemeClr>
                    </a:solidFill>
                  </a:tcPr>
                </a:tc>
              </a:tr>
              <a:tr h="664686">
                <a:tc>
                  <a:txBody>
                    <a:bodyPr/>
                    <a:lstStyle/>
                    <a:p>
                      <a:pPr algn="ctr">
                        <a:lnSpc>
                          <a:spcPct val="107000"/>
                        </a:lnSpc>
                        <a:spcAft>
                          <a:spcPts val="0"/>
                        </a:spcAft>
                      </a:pPr>
                      <a:r>
                        <a:rPr lang="ru-RU" sz="1400" b="0" i="1" dirty="0" smtClean="0">
                          <a:solidFill>
                            <a:schemeClr val="tx2">
                              <a:lumMod val="75000"/>
                            </a:schemeClr>
                          </a:solidFill>
                          <a:effectLst/>
                        </a:rPr>
                        <a:t>Исчисленный НДС </a:t>
                      </a:r>
                      <a:r>
                        <a:rPr lang="ru-RU" sz="1400" b="0" i="1" kern="1200" dirty="0" smtClean="0">
                          <a:solidFill>
                            <a:schemeClr val="tx2">
                              <a:lumMod val="75000"/>
                            </a:schemeClr>
                          </a:solidFill>
                          <a:effectLst/>
                          <a:latin typeface="+mn-lt"/>
                          <a:ea typeface="+mn-ea"/>
                          <a:cs typeface="+mn-cs"/>
                        </a:rPr>
                        <a:t>при возврате покупателем товаров или отказа от товаров (работ, услуг)</a:t>
                      </a:r>
                      <a:endParaRPr lang="ru-RU" sz="1400" b="0" i="1" dirty="0">
                        <a:solidFill>
                          <a:schemeClr val="tx2">
                            <a:lumMod val="75000"/>
                          </a:schemeClr>
                        </a:solidFill>
                        <a:effectLst/>
                        <a:latin typeface="Calibri"/>
                        <a:ea typeface="Calibri"/>
                        <a:cs typeface="Times New Roman"/>
                      </a:endParaRPr>
                    </a:p>
                  </a:txBody>
                  <a:tcPr marL="36000" marR="13613" marT="0" marB="0">
                    <a:solidFill>
                      <a:schemeClr val="accent1">
                        <a:lumMod val="20000"/>
                        <a:lumOff val="80000"/>
                      </a:schemeClr>
                    </a:solidFill>
                  </a:tcPr>
                </a:tc>
                <a:tc>
                  <a:txBody>
                    <a:bodyPr/>
                    <a:lstStyle/>
                    <a:p>
                      <a:pPr algn="ctr">
                        <a:lnSpc>
                          <a:spcPct val="107000"/>
                        </a:lnSpc>
                        <a:spcAft>
                          <a:spcPts val="0"/>
                        </a:spcAft>
                      </a:pPr>
                      <a:r>
                        <a:rPr lang="ru-RU" sz="1400" b="0" i="1" dirty="0" smtClean="0">
                          <a:solidFill>
                            <a:schemeClr val="tx2">
                              <a:lumMod val="75000"/>
                            </a:schemeClr>
                          </a:solidFill>
                          <a:effectLst/>
                        </a:rPr>
                        <a:t>Исчисленный НДС </a:t>
                      </a:r>
                      <a:r>
                        <a:rPr lang="ru-RU" sz="1400" b="0" i="1" kern="1200" dirty="0" smtClean="0">
                          <a:solidFill>
                            <a:schemeClr val="tx2">
                              <a:lumMod val="75000"/>
                            </a:schemeClr>
                          </a:solidFill>
                          <a:effectLst/>
                          <a:latin typeface="+mn-lt"/>
                          <a:ea typeface="+mn-ea"/>
                          <a:cs typeface="+mn-cs"/>
                        </a:rPr>
                        <a:t>при возврате покупателем товаров или отказа от товаров (работ, услуг)</a:t>
                      </a:r>
                      <a:endParaRPr lang="ru-RU" sz="1400" b="0" i="1" dirty="0">
                        <a:solidFill>
                          <a:schemeClr val="tx2">
                            <a:lumMod val="75000"/>
                          </a:schemeClr>
                        </a:solidFill>
                        <a:effectLst/>
                        <a:latin typeface="Calibri"/>
                        <a:ea typeface="Calibri"/>
                        <a:cs typeface="Times New Roman"/>
                      </a:endParaRPr>
                    </a:p>
                  </a:txBody>
                  <a:tcPr marL="36000" marR="13613" marT="0" marB="0">
                    <a:solidFill>
                      <a:schemeClr val="accent1">
                        <a:lumMod val="20000"/>
                        <a:lumOff val="80000"/>
                      </a:schemeClr>
                    </a:solidFill>
                  </a:tcPr>
                </a:tc>
              </a:tr>
              <a:tr h="710809">
                <a:tc>
                  <a:txBody>
                    <a:bodyPr/>
                    <a:lstStyle/>
                    <a:p>
                      <a:pPr algn="ctr">
                        <a:lnSpc>
                          <a:spcPct val="107000"/>
                        </a:lnSpc>
                        <a:spcAft>
                          <a:spcPts val="0"/>
                        </a:spcAft>
                      </a:pPr>
                      <a:r>
                        <a:rPr lang="ru-RU" sz="1400" b="0" i="1" dirty="0" smtClean="0">
                          <a:solidFill>
                            <a:schemeClr val="tx2">
                              <a:lumMod val="75000"/>
                            </a:schemeClr>
                          </a:solidFill>
                          <a:effectLst/>
                        </a:rPr>
                        <a:t>Исчисленный НДС </a:t>
                      </a:r>
                      <a:r>
                        <a:rPr lang="ru-RU" sz="1400" b="0" i="1" kern="1200" dirty="0" smtClean="0">
                          <a:solidFill>
                            <a:schemeClr val="tx2">
                              <a:lumMod val="75000"/>
                            </a:schemeClr>
                          </a:solidFill>
                          <a:effectLst/>
                          <a:latin typeface="+mn-lt"/>
                          <a:ea typeface="+mn-ea"/>
                          <a:cs typeface="+mn-cs"/>
                        </a:rPr>
                        <a:t>при изменении цены отгруженных товаров (работ, услуг) в сторону уменьшения</a:t>
                      </a:r>
                      <a:endParaRPr lang="ru-RU" sz="1400" b="0" i="1" dirty="0">
                        <a:solidFill>
                          <a:schemeClr val="tx2">
                            <a:lumMod val="75000"/>
                          </a:schemeClr>
                        </a:solidFill>
                        <a:effectLst/>
                        <a:latin typeface="Calibri"/>
                        <a:ea typeface="Calibri"/>
                        <a:cs typeface="Times New Roman"/>
                      </a:endParaRPr>
                    </a:p>
                  </a:txBody>
                  <a:tcPr marL="36000" marR="13613" marT="0" marB="0">
                    <a:solidFill>
                      <a:schemeClr val="accent1">
                        <a:lumMod val="20000"/>
                        <a:lumOff val="80000"/>
                      </a:schemeClr>
                    </a:solidFill>
                  </a:tcPr>
                </a:tc>
                <a:tc>
                  <a:txBody>
                    <a:bodyPr/>
                    <a:lstStyle/>
                    <a:p>
                      <a:pPr algn="ctr">
                        <a:lnSpc>
                          <a:spcPct val="107000"/>
                        </a:lnSpc>
                        <a:spcAft>
                          <a:spcPts val="0"/>
                        </a:spcAft>
                      </a:pPr>
                      <a:r>
                        <a:rPr lang="ru-RU" sz="1400" b="0" i="1" dirty="0" smtClean="0">
                          <a:solidFill>
                            <a:schemeClr val="tx2">
                              <a:lumMod val="75000"/>
                            </a:schemeClr>
                          </a:solidFill>
                          <a:effectLst/>
                        </a:rPr>
                        <a:t>Исчисленный НДС </a:t>
                      </a:r>
                      <a:r>
                        <a:rPr lang="ru-RU" sz="1400" b="0" i="1" kern="1200" dirty="0" smtClean="0">
                          <a:solidFill>
                            <a:schemeClr val="tx2">
                              <a:lumMod val="75000"/>
                            </a:schemeClr>
                          </a:solidFill>
                          <a:effectLst/>
                          <a:latin typeface="+mn-lt"/>
                          <a:ea typeface="+mn-ea"/>
                          <a:cs typeface="+mn-cs"/>
                        </a:rPr>
                        <a:t>при изменении цены отгруженных товаров (работ, услуг) в сторону уменьшения</a:t>
                      </a:r>
                      <a:endParaRPr lang="ru-RU" sz="1400" b="0" i="1" dirty="0">
                        <a:solidFill>
                          <a:schemeClr val="tx2">
                            <a:lumMod val="75000"/>
                          </a:schemeClr>
                        </a:solidFill>
                        <a:effectLst/>
                        <a:latin typeface="Calibri"/>
                        <a:ea typeface="Calibri"/>
                        <a:cs typeface="Times New Roman"/>
                      </a:endParaRPr>
                    </a:p>
                  </a:txBody>
                  <a:tcPr marL="36000" marR="13613" marT="0" marB="0">
                    <a:solidFill>
                      <a:schemeClr val="accent1">
                        <a:lumMod val="20000"/>
                        <a:lumOff val="80000"/>
                      </a:schemeClr>
                    </a:solidFill>
                  </a:tcPr>
                </a:tc>
              </a:tr>
              <a:tr h="890029">
                <a:tc>
                  <a:txBody>
                    <a:bodyPr/>
                    <a:lstStyle/>
                    <a:p>
                      <a:pPr algn="ctr">
                        <a:lnSpc>
                          <a:spcPct val="107000"/>
                        </a:lnSpc>
                        <a:spcAft>
                          <a:spcPts val="0"/>
                        </a:spcAft>
                      </a:pPr>
                      <a:endParaRPr lang="ru-RU" sz="1400" b="0" i="1" dirty="0">
                        <a:solidFill>
                          <a:schemeClr val="tx2">
                            <a:lumMod val="75000"/>
                          </a:schemeClr>
                        </a:solidFill>
                        <a:effectLst/>
                        <a:latin typeface="Calibri"/>
                        <a:ea typeface="Calibri"/>
                        <a:cs typeface="Times New Roman"/>
                      </a:endParaRPr>
                    </a:p>
                  </a:txBody>
                  <a:tcPr marL="36000" marR="13613" marT="0" marB="0">
                    <a:solidFill>
                      <a:schemeClr val="accent1">
                        <a:lumMod val="20000"/>
                        <a:lumOff val="80000"/>
                      </a:schemeClr>
                    </a:solidFill>
                  </a:tcPr>
                </a:tc>
                <a:tc>
                  <a:txBody>
                    <a:bodyPr/>
                    <a:lstStyle/>
                    <a:p>
                      <a:pPr algn="ctr">
                        <a:lnSpc>
                          <a:spcPct val="107000"/>
                        </a:lnSpc>
                        <a:spcAft>
                          <a:spcPts val="0"/>
                        </a:spcAft>
                      </a:pPr>
                      <a:r>
                        <a:rPr lang="ru-RU" sz="1400" b="0" i="1" kern="1200" dirty="0" smtClean="0">
                          <a:solidFill>
                            <a:schemeClr val="tx2">
                              <a:lumMod val="75000"/>
                            </a:schemeClr>
                          </a:solidFill>
                          <a:effectLst/>
                          <a:latin typeface="+mn-lt"/>
                          <a:ea typeface="+mn-ea"/>
                          <a:cs typeface="+mn-cs"/>
                        </a:rPr>
                        <a:t>Предъявленный НДС при покупках, при ввозе товаров в РФ и (или) при перечислении авансов продавцу за будущие покупки («входной» НДС)</a:t>
                      </a:r>
                      <a:endParaRPr lang="ru-RU" sz="1400" b="0" i="1" dirty="0">
                        <a:solidFill>
                          <a:schemeClr val="tx2">
                            <a:lumMod val="75000"/>
                          </a:schemeClr>
                        </a:solidFill>
                        <a:effectLst/>
                        <a:latin typeface="Calibri"/>
                        <a:ea typeface="Calibri"/>
                        <a:cs typeface="Times New Roman"/>
                      </a:endParaRPr>
                    </a:p>
                  </a:txBody>
                  <a:tcPr marL="36000" marR="13613" marT="0" marB="0">
                    <a:solidFill>
                      <a:schemeClr val="accent1">
                        <a:lumMod val="20000"/>
                        <a:lumOff val="80000"/>
                      </a:schemeClr>
                    </a:solidFill>
                  </a:tcPr>
                </a:tc>
              </a:tr>
            </a:tbl>
          </a:graphicData>
        </a:graphic>
      </p:graphicFrame>
    </p:spTree>
    <p:extLst>
      <p:ext uri="{BB962C8B-B14F-4D97-AF65-F5344CB8AC3E}">
        <p14:creationId xmlns:p14="http://schemas.microsoft.com/office/powerpoint/2010/main" val="14968506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460432" y="4659982"/>
            <a:ext cx="683568" cy="273844"/>
          </a:xfrm>
          <a:solidFill>
            <a:schemeClr val="bg1">
              <a:lumMod val="75000"/>
            </a:schemeClr>
          </a:solidFill>
        </p:spPr>
        <p:txBody>
          <a:bodyPr/>
          <a:lstStyle/>
          <a:p>
            <a:fld id="{B19B0651-EE4F-4900-A07F-96A6BFA9D0F0}" type="slidenum">
              <a:rPr lang="ru-RU" sz="1800" smtClean="0">
                <a:solidFill>
                  <a:schemeClr val="tx1"/>
                </a:solidFill>
              </a:rPr>
              <a:t>5</a:t>
            </a:fld>
            <a:endParaRPr lang="ru-RU" sz="1800" dirty="0">
              <a:solidFill>
                <a:schemeClr val="tx1"/>
              </a:solidFill>
            </a:endParaRPr>
          </a:p>
        </p:txBody>
      </p:sp>
      <p:sp>
        <p:nvSpPr>
          <p:cNvPr id="5" name="Заголовок 1">
            <a:extLst>
              <a:ext uri="{FF2B5EF4-FFF2-40B4-BE49-F238E27FC236}">
                <a16:creationId xmlns:a16="http://schemas.microsoft.com/office/drawing/2014/main" xmlns="" id="{2BCAFB6F-5FFE-E500-8903-2855A6D60BF5}"/>
              </a:ext>
            </a:extLst>
          </p:cNvPr>
          <p:cNvSpPr txBox="1">
            <a:spLocks/>
          </p:cNvSpPr>
          <p:nvPr/>
        </p:nvSpPr>
        <p:spPr>
          <a:xfrm>
            <a:off x="539552" y="132904"/>
            <a:ext cx="7462157" cy="791392"/>
          </a:xfrm>
          <a:prstGeom prst="rect">
            <a:avLst/>
          </a:prstGeom>
        </p:spPr>
        <p:txBody>
          <a:bodyPr vert="horz" lIns="68580" tIns="34290" rIns="68580" bIns="34290" rtlCol="0" anchor="t">
            <a:normAutofit/>
          </a:bodyPr>
          <a:lstStyle>
            <a:lvl1pPr algn="l" defTabSz="685800" rtl="0" eaLnBrk="1" latinLnBrk="0" hangingPunct="1">
              <a:lnSpc>
                <a:spcPct val="90000"/>
              </a:lnSpc>
              <a:spcBef>
                <a:spcPct val="0"/>
              </a:spcBef>
              <a:buNone/>
              <a:defRPr sz="2600" b="1" i="0" kern="1200" baseline="0">
                <a:solidFill>
                  <a:srgbClr val="253775"/>
                </a:solidFill>
                <a:latin typeface="+mj-lt"/>
                <a:ea typeface="+mj-ea"/>
                <a:cs typeface="+mj-cs"/>
              </a:defRPr>
            </a:lvl1pPr>
          </a:lstStyle>
          <a:p>
            <a:pPr defTabSz="914333" fontAlgn="base">
              <a:spcAft>
                <a:spcPct val="0"/>
              </a:spcAft>
              <a:defRPr/>
            </a:pPr>
            <a:r>
              <a:rPr lang="ru-RU" sz="1800" i="1" dirty="0">
                <a:solidFill>
                  <a:srgbClr val="2A3A7B"/>
                </a:solidFill>
                <a:latin typeface="Arial" panose="020B0604020202020204" pitchFamily="34" charset="0"/>
                <a:cs typeface="Arial" panose="020B0604020202020204" pitchFamily="34" charset="0"/>
              </a:rPr>
              <a:t>НДС при УСН с 2026 года: основные правила. Условия перехода и применения</a:t>
            </a:r>
          </a:p>
        </p:txBody>
      </p:sp>
      <p:sp>
        <p:nvSpPr>
          <p:cNvPr id="8" name="Скругленный прямоугольник 7"/>
          <p:cNvSpPr/>
          <p:nvPr/>
        </p:nvSpPr>
        <p:spPr>
          <a:xfrm>
            <a:off x="107505" y="915566"/>
            <a:ext cx="8424935" cy="4058230"/>
          </a:xfrm>
          <a:prstGeom prst="roundRect">
            <a:avLst/>
          </a:prstGeom>
          <a:gradFill>
            <a:gsLst>
              <a:gs pos="0">
                <a:srgbClr val="E7EDF9"/>
              </a:gs>
              <a:gs pos="8000">
                <a:schemeClr val="accent1">
                  <a:tint val="44500"/>
                  <a:satMod val="160000"/>
                </a:schemeClr>
              </a:gs>
              <a:gs pos="100000">
                <a:schemeClr val="accent1">
                  <a:tint val="23500"/>
                  <a:satMod val="160000"/>
                </a:schemeClr>
              </a:gs>
            </a:gsLst>
            <a:lin ang="5400000" scaled="0"/>
          </a:gradFill>
          <a:ln>
            <a:solidFill>
              <a:schemeClr val="tx2">
                <a:lumMod val="20000"/>
                <a:lumOff val="80000"/>
                <a:alpha val="1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i="1" dirty="0">
                <a:solidFill>
                  <a:schemeClr val="tx2">
                    <a:lumMod val="75000"/>
                  </a:schemeClr>
                </a:solidFill>
              </a:rPr>
              <a:t>Ответы на </a:t>
            </a:r>
            <a:r>
              <a:rPr lang="ru-RU" sz="2400" b="1" i="1" dirty="0" smtClean="0">
                <a:solidFill>
                  <a:schemeClr val="tx2">
                    <a:lumMod val="75000"/>
                  </a:schemeClr>
                </a:solidFill>
              </a:rPr>
              <a:t>вопросы</a:t>
            </a:r>
          </a:p>
          <a:p>
            <a:pPr algn="ctr"/>
            <a:endParaRPr lang="ru-RU" sz="1400" b="1" i="1" dirty="0">
              <a:solidFill>
                <a:schemeClr val="tx2">
                  <a:lumMod val="75000"/>
                </a:schemeClr>
              </a:solidFill>
            </a:endParaRPr>
          </a:p>
          <a:p>
            <a:pPr algn="just">
              <a:lnSpc>
                <a:spcPct val="150000"/>
              </a:lnSpc>
            </a:pPr>
            <a:r>
              <a:rPr lang="ru-RU" sz="2000" b="1" i="1" dirty="0" smtClean="0">
                <a:solidFill>
                  <a:schemeClr val="tx2">
                    <a:lumMod val="75000"/>
                  </a:schemeClr>
                </a:solidFill>
              </a:rPr>
              <a:t>Вопрос</a:t>
            </a:r>
            <a:r>
              <a:rPr lang="ru-RU" sz="2000" i="1" dirty="0" smtClean="0">
                <a:solidFill>
                  <a:schemeClr val="tx2">
                    <a:lumMod val="75000"/>
                  </a:schemeClr>
                </a:solidFill>
              </a:rPr>
              <a:t>: Если </a:t>
            </a:r>
            <a:r>
              <a:rPr lang="ru-RU" sz="2000" i="1" dirty="0">
                <a:solidFill>
                  <a:schemeClr val="tx2">
                    <a:lumMod val="75000"/>
                  </a:schemeClr>
                </a:solidFill>
              </a:rPr>
              <a:t>организация с 2026 года попала под НДС, но в 2026 году не превысила 15 млн., с 01.01.2027 будет продолжать платить НДС</a:t>
            </a:r>
            <a:r>
              <a:rPr lang="ru-RU" sz="2000" i="1" dirty="0" smtClean="0">
                <a:solidFill>
                  <a:schemeClr val="tx2">
                    <a:lumMod val="75000"/>
                  </a:schemeClr>
                </a:solidFill>
              </a:rPr>
              <a:t>?</a:t>
            </a:r>
          </a:p>
          <a:p>
            <a:pPr algn="just">
              <a:lnSpc>
                <a:spcPct val="150000"/>
              </a:lnSpc>
            </a:pPr>
            <a:r>
              <a:rPr lang="ru-RU" sz="2000" b="1" i="1" dirty="0" smtClean="0">
                <a:solidFill>
                  <a:schemeClr val="tx2">
                    <a:lumMod val="75000"/>
                  </a:schemeClr>
                </a:solidFill>
              </a:rPr>
              <a:t>Ответ:</a:t>
            </a:r>
            <a:r>
              <a:rPr lang="ru-RU" sz="2000" i="1" dirty="0" smtClean="0">
                <a:solidFill>
                  <a:schemeClr val="tx2">
                    <a:lumMod val="75000"/>
                  </a:schemeClr>
                </a:solidFill>
              </a:rPr>
              <a:t> Если доходы за 2026 год не превысят 15 млн. руб., то с 01.01.2027 у плательщика УСН </a:t>
            </a:r>
            <a:r>
              <a:rPr lang="ru-RU" sz="2000" i="1" u="sng" dirty="0" smtClean="0">
                <a:solidFill>
                  <a:schemeClr val="tx2">
                    <a:lumMod val="75000"/>
                  </a:schemeClr>
                </a:solidFill>
              </a:rPr>
              <a:t>не возникает обязанности</a:t>
            </a:r>
            <a:r>
              <a:rPr lang="ru-RU" sz="2000" i="1" dirty="0" smtClean="0">
                <a:solidFill>
                  <a:schemeClr val="tx2">
                    <a:lumMod val="75000"/>
                  </a:schemeClr>
                </a:solidFill>
              </a:rPr>
              <a:t> по исчислению и уплате НДС в бюджет (п. 1 ст. 145 НК РФ).</a:t>
            </a:r>
            <a:endParaRPr lang="ru-RU" sz="2000" i="1" dirty="0">
              <a:solidFill>
                <a:schemeClr val="tx2">
                  <a:lumMod val="75000"/>
                </a:schemeClr>
              </a:solidFill>
            </a:endParaRPr>
          </a:p>
        </p:txBody>
      </p:sp>
    </p:spTree>
    <p:extLst>
      <p:ext uri="{BB962C8B-B14F-4D97-AF65-F5344CB8AC3E}">
        <p14:creationId xmlns:p14="http://schemas.microsoft.com/office/powerpoint/2010/main" val="621256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460432" y="4659982"/>
            <a:ext cx="683568" cy="273844"/>
          </a:xfrm>
          <a:solidFill>
            <a:schemeClr val="bg1">
              <a:lumMod val="75000"/>
            </a:schemeClr>
          </a:solidFill>
        </p:spPr>
        <p:txBody>
          <a:bodyPr/>
          <a:lstStyle/>
          <a:p>
            <a:fld id="{B19B0651-EE4F-4900-A07F-96A6BFA9D0F0}" type="slidenum">
              <a:rPr lang="ru-RU" sz="1800" smtClean="0">
                <a:solidFill>
                  <a:schemeClr val="tx1"/>
                </a:solidFill>
              </a:rPr>
              <a:t>6</a:t>
            </a:fld>
            <a:endParaRPr lang="ru-RU" sz="1800" dirty="0">
              <a:solidFill>
                <a:schemeClr val="tx1"/>
              </a:solidFill>
            </a:endParaRPr>
          </a:p>
        </p:txBody>
      </p:sp>
      <p:sp>
        <p:nvSpPr>
          <p:cNvPr id="5" name="Заголовок 1">
            <a:extLst>
              <a:ext uri="{FF2B5EF4-FFF2-40B4-BE49-F238E27FC236}">
                <a16:creationId xmlns:a16="http://schemas.microsoft.com/office/drawing/2014/main" xmlns="" id="{2BCAFB6F-5FFE-E500-8903-2855A6D60BF5}"/>
              </a:ext>
            </a:extLst>
          </p:cNvPr>
          <p:cNvSpPr txBox="1">
            <a:spLocks/>
          </p:cNvSpPr>
          <p:nvPr/>
        </p:nvSpPr>
        <p:spPr>
          <a:xfrm>
            <a:off x="539552" y="132904"/>
            <a:ext cx="7462157" cy="791392"/>
          </a:xfrm>
          <a:prstGeom prst="rect">
            <a:avLst/>
          </a:prstGeom>
        </p:spPr>
        <p:txBody>
          <a:bodyPr vert="horz" lIns="68580" tIns="34290" rIns="68580" bIns="34290" rtlCol="0" anchor="t">
            <a:normAutofit/>
          </a:bodyPr>
          <a:lstStyle>
            <a:lvl1pPr algn="l" defTabSz="685800" rtl="0" eaLnBrk="1" latinLnBrk="0" hangingPunct="1">
              <a:lnSpc>
                <a:spcPct val="90000"/>
              </a:lnSpc>
              <a:spcBef>
                <a:spcPct val="0"/>
              </a:spcBef>
              <a:buNone/>
              <a:defRPr sz="2600" b="1" i="0" kern="1200" baseline="0">
                <a:solidFill>
                  <a:srgbClr val="253775"/>
                </a:solidFill>
                <a:latin typeface="+mj-lt"/>
                <a:ea typeface="+mj-ea"/>
                <a:cs typeface="+mj-cs"/>
              </a:defRPr>
            </a:lvl1pPr>
          </a:lstStyle>
          <a:p>
            <a:pPr defTabSz="914333" fontAlgn="base">
              <a:spcAft>
                <a:spcPct val="0"/>
              </a:spcAft>
              <a:defRPr/>
            </a:pPr>
            <a:r>
              <a:rPr lang="ru-RU" sz="1800" i="1" dirty="0">
                <a:solidFill>
                  <a:srgbClr val="2A3A7B"/>
                </a:solidFill>
                <a:latin typeface="Arial" panose="020B0604020202020204" pitchFamily="34" charset="0"/>
                <a:cs typeface="Arial" panose="020B0604020202020204" pitchFamily="34" charset="0"/>
              </a:rPr>
              <a:t>НДС при УСН с 2026 года: основные правила. Условия перехода и применения</a:t>
            </a:r>
          </a:p>
        </p:txBody>
      </p:sp>
      <p:sp>
        <p:nvSpPr>
          <p:cNvPr id="8" name="Скругленный прямоугольник 7"/>
          <p:cNvSpPr/>
          <p:nvPr/>
        </p:nvSpPr>
        <p:spPr>
          <a:xfrm>
            <a:off x="107505" y="915566"/>
            <a:ext cx="8424935" cy="4058230"/>
          </a:xfrm>
          <a:prstGeom prst="roundRect">
            <a:avLst/>
          </a:prstGeom>
          <a:gradFill>
            <a:gsLst>
              <a:gs pos="0">
                <a:srgbClr val="E7EDF9"/>
              </a:gs>
              <a:gs pos="8000">
                <a:schemeClr val="accent1">
                  <a:tint val="44500"/>
                  <a:satMod val="160000"/>
                </a:schemeClr>
              </a:gs>
              <a:gs pos="100000">
                <a:schemeClr val="accent1">
                  <a:tint val="23500"/>
                  <a:satMod val="160000"/>
                </a:schemeClr>
              </a:gs>
            </a:gsLst>
            <a:lin ang="5400000" scaled="0"/>
          </a:gradFill>
          <a:ln>
            <a:solidFill>
              <a:schemeClr val="tx2">
                <a:lumMod val="20000"/>
                <a:lumOff val="80000"/>
                <a:alpha val="1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i="1" dirty="0">
                <a:solidFill>
                  <a:schemeClr val="tx2">
                    <a:lumMod val="75000"/>
                  </a:schemeClr>
                </a:solidFill>
              </a:rPr>
              <a:t>Ответы на </a:t>
            </a:r>
            <a:r>
              <a:rPr lang="ru-RU" sz="2400" b="1" i="1" dirty="0" smtClean="0">
                <a:solidFill>
                  <a:schemeClr val="tx2">
                    <a:lumMod val="75000"/>
                  </a:schemeClr>
                </a:solidFill>
              </a:rPr>
              <a:t>вопросы</a:t>
            </a:r>
          </a:p>
          <a:p>
            <a:pPr algn="ctr"/>
            <a:endParaRPr lang="ru-RU" sz="1400" b="1" i="1" dirty="0">
              <a:solidFill>
                <a:schemeClr val="tx2">
                  <a:lumMod val="75000"/>
                </a:schemeClr>
              </a:solidFill>
            </a:endParaRPr>
          </a:p>
          <a:p>
            <a:pPr algn="just">
              <a:lnSpc>
                <a:spcPct val="150000"/>
              </a:lnSpc>
            </a:pPr>
            <a:r>
              <a:rPr lang="ru-RU" sz="2000" b="1" i="1" dirty="0" smtClean="0">
                <a:solidFill>
                  <a:schemeClr val="tx2">
                    <a:lumMod val="75000"/>
                  </a:schemeClr>
                </a:solidFill>
              </a:rPr>
              <a:t>Вопрос</a:t>
            </a:r>
            <a:r>
              <a:rPr lang="ru-RU" sz="2000" i="1" dirty="0">
                <a:solidFill>
                  <a:schemeClr val="tx2">
                    <a:lumMod val="75000"/>
                  </a:schemeClr>
                </a:solidFill>
              </a:rPr>
              <a:t>: Мы на УСН с доходом до 19 </a:t>
            </a:r>
            <a:r>
              <a:rPr lang="ru-RU" sz="2000" i="1" dirty="0" err="1">
                <a:solidFill>
                  <a:schemeClr val="tx2">
                    <a:lumMod val="75000"/>
                  </a:schemeClr>
                </a:solidFill>
              </a:rPr>
              <a:t>млн.руб</a:t>
            </a:r>
            <a:r>
              <a:rPr lang="ru-RU" sz="2000" i="1" dirty="0">
                <a:solidFill>
                  <a:schemeClr val="tx2">
                    <a:lumMod val="75000"/>
                  </a:schemeClr>
                </a:solidFill>
              </a:rPr>
              <a:t> интересует НДС лучше на 22% или на 5% </a:t>
            </a:r>
            <a:r>
              <a:rPr lang="ru-RU" sz="2000" i="1" dirty="0" smtClean="0">
                <a:solidFill>
                  <a:schemeClr val="tx2">
                    <a:lumMod val="75000"/>
                  </a:schemeClr>
                </a:solidFill>
              </a:rPr>
              <a:t>переходить?</a:t>
            </a:r>
            <a:endParaRPr lang="ru-RU" sz="2000" i="1" dirty="0">
              <a:solidFill>
                <a:schemeClr val="tx2">
                  <a:lumMod val="75000"/>
                </a:schemeClr>
              </a:solidFill>
            </a:endParaRPr>
          </a:p>
          <a:p>
            <a:pPr algn="just">
              <a:lnSpc>
                <a:spcPct val="150000"/>
              </a:lnSpc>
            </a:pPr>
            <a:r>
              <a:rPr lang="ru-RU" sz="2000" b="1" i="1" dirty="0" smtClean="0">
                <a:solidFill>
                  <a:schemeClr val="tx2">
                    <a:lumMod val="75000"/>
                  </a:schemeClr>
                </a:solidFill>
              </a:rPr>
              <a:t>Ответ: </a:t>
            </a:r>
            <a:r>
              <a:rPr lang="ru-RU" sz="2000" i="1" dirty="0" smtClean="0">
                <a:solidFill>
                  <a:schemeClr val="tx2">
                    <a:lumMod val="75000"/>
                  </a:schemeClr>
                </a:solidFill>
              </a:rPr>
              <a:t>Если доходы налогоплательщика УСН за 2025 год не превысили 20 млн. руб., то с 01.01.2026 обязанность по исчислению и уплате НДС в бюджет отсутствует.</a:t>
            </a:r>
            <a:endParaRPr lang="ru-RU" sz="2000" i="1" dirty="0">
              <a:solidFill>
                <a:schemeClr val="tx2">
                  <a:lumMod val="75000"/>
                </a:schemeClr>
              </a:solidFill>
            </a:endParaRPr>
          </a:p>
        </p:txBody>
      </p:sp>
    </p:spTree>
    <p:extLst>
      <p:ext uri="{BB962C8B-B14F-4D97-AF65-F5344CB8AC3E}">
        <p14:creationId xmlns:p14="http://schemas.microsoft.com/office/powerpoint/2010/main" val="1685488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460432" y="4659982"/>
            <a:ext cx="683568" cy="273844"/>
          </a:xfrm>
          <a:solidFill>
            <a:schemeClr val="bg1">
              <a:lumMod val="75000"/>
            </a:schemeClr>
          </a:solidFill>
        </p:spPr>
        <p:txBody>
          <a:bodyPr/>
          <a:lstStyle/>
          <a:p>
            <a:fld id="{B19B0651-EE4F-4900-A07F-96A6BFA9D0F0}" type="slidenum">
              <a:rPr lang="ru-RU" sz="1800" smtClean="0">
                <a:solidFill>
                  <a:schemeClr val="tx1"/>
                </a:solidFill>
              </a:rPr>
              <a:t>7</a:t>
            </a:fld>
            <a:endParaRPr lang="ru-RU" sz="1800" dirty="0">
              <a:solidFill>
                <a:schemeClr val="tx1"/>
              </a:solidFill>
            </a:endParaRPr>
          </a:p>
        </p:txBody>
      </p:sp>
      <p:sp>
        <p:nvSpPr>
          <p:cNvPr id="5" name="Заголовок 1">
            <a:extLst>
              <a:ext uri="{FF2B5EF4-FFF2-40B4-BE49-F238E27FC236}">
                <a16:creationId xmlns:a16="http://schemas.microsoft.com/office/drawing/2014/main" xmlns="" id="{2BCAFB6F-5FFE-E500-8903-2855A6D60BF5}"/>
              </a:ext>
            </a:extLst>
          </p:cNvPr>
          <p:cNvSpPr txBox="1">
            <a:spLocks/>
          </p:cNvSpPr>
          <p:nvPr/>
        </p:nvSpPr>
        <p:spPr>
          <a:xfrm>
            <a:off x="539552" y="132904"/>
            <a:ext cx="7462157" cy="791392"/>
          </a:xfrm>
          <a:prstGeom prst="rect">
            <a:avLst/>
          </a:prstGeom>
        </p:spPr>
        <p:txBody>
          <a:bodyPr vert="horz" lIns="68580" tIns="34290" rIns="68580" bIns="34290" rtlCol="0" anchor="t">
            <a:normAutofit/>
          </a:bodyPr>
          <a:lstStyle>
            <a:lvl1pPr algn="l" defTabSz="685800" rtl="0" eaLnBrk="1" latinLnBrk="0" hangingPunct="1">
              <a:lnSpc>
                <a:spcPct val="90000"/>
              </a:lnSpc>
              <a:spcBef>
                <a:spcPct val="0"/>
              </a:spcBef>
              <a:buNone/>
              <a:defRPr sz="2600" b="1" i="0" kern="1200" baseline="0">
                <a:solidFill>
                  <a:srgbClr val="253775"/>
                </a:solidFill>
                <a:latin typeface="+mj-lt"/>
                <a:ea typeface="+mj-ea"/>
                <a:cs typeface="+mj-cs"/>
              </a:defRPr>
            </a:lvl1pPr>
          </a:lstStyle>
          <a:p>
            <a:pPr defTabSz="914333" fontAlgn="base">
              <a:spcAft>
                <a:spcPct val="0"/>
              </a:spcAft>
              <a:defRPr/>
            </a:pPr>
            <a:r>
              <a:rPr lang="ru-RU" sz="1800" i="1" dirty="0">
                <a:solidFill>
                  <a:srgbClr val="2A3A7B"/>
                </a:solidFill>
                <a:latin typeface="Arial" panose="020B0604020202020204" pitchFamily="34" charset="0"/>
                <a:cs typeface="Arial" panose="020B0604020202020204" pitchFamily="34" charset="0"/>
              </a:rPr>
              <a:t>НДС при УСН с 2026 года: основные правила. Условия перехода и применения</a:t>
            </a:r>
          </a:p>
        </p:txBody>
      </p:sp>
      <p:sp>
        <p:nvSpPr>
          <p:cNvPr id="8" name="Скругленный прямоугольник 7"/>
          <p:cNvSpPr/>
          <p:nvPr/>
        </p:nvSpPr>
        <p:spPr>
          <a:xfrm>
            <a:off x="107505" y="901541"/>
            <a:ext cx="8424935" cy="4058230"/>
          </a:xfrm>
          <a:prstGeom prst="roundRect">
            <a:avLst/>
          </a:prstGeom>
          <a:gradFill>
            <a:gsLst>
              <a:gs pos="0">
                <a:srgbClr val="E7EDF9"/>
              </a:gs>
              <a:gs pos="8000">
                <a:schemeClr val="accent1">
                  <a:tint val="44500"/>
                  <a:satMod val="160000"/>
                </a:schemeClr>
              </a:gs>
              <a:gs pos="100000">
                <a:schemeClr val="accent1">
                  <a:tint val="23500"/>
                  <a:satMod val="160000"/>
                </a:schemeClr>
              </a:gs>
            </a:gsLst>
            <a:lin ang="5400000" scaled="0"/>
          </a:gradFill>
          <a:ln>
            <a:solidFill>
              <a:schemeClr val="tx2">
                <a:lumMod val="20000"/>
                <a:lumOff val="80000"/>
                <a:alpha val="1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i="1" dirty="0">
                <a:solidFill>
                  <a:schemeClr val="tx2">
                    <a:lumMod val="75000"/>
                  </a:schemeClr>
                </a:solidFill>
              </a:rPr>
              <a:t>Ответы на </a:t>
            </a:r>
            <a:r>
              <a:rPr lang="ru-RU" sz="2400" b="1" i="1" dirty="0" smtClean="0">
                <a:solidFill>
                  <a:schemeClr val="tx2">
                    <a:lumMod val="75000"/>
                  </a:schemeClr>
                </a:solidFill>
              </a:rPr>
              <a:t>вопросы</a:t>
            </a:r>
          </a:p>
          <a:p>
            <a:pPr algn="ctr"/>
            <a:endParaRPr lang="ru-RU" sz="1400" b="1" i="1" dirty="0">
              <a:solidFill>
                <a:schemeClr val="tx2">
                  <a:lumMod val="75000"/>
                </a:schemeClr>
              </a:solidFill>
            </a:endParaRPr>
          </a:p>
          <a:p>
            <a:pPr algn="just">
              <a:lnSpc>
                <a:spcPct val="150000"/>
              </a:lnSpc>
            </a:pPr>
            <a:r>
              <a:rPr lang="ru-RU" sz="2000" b="1" i="1" dirty="0" smtClean="0">
                <a:solidFill>
                  <a:schemeClr val="tx2">
                    <a:lumMod val="75000"/>
                  </a:schemeClr>
                </a:solidFill>
              </a:rPr>
              <a:t>Вопрос</a:t>
            </a:r>
            <a:r>
              <a:rPr lang="ru-RU" sz="2000" i="1" dirty="0">
                <a:solidFill>
                  <a:schemeClr val="tx2">
                    <a:lumMod val="75000"/>
                  </a:schemeClr>
                </a:solidFill>
              </a:rPr>
              <a:t>: Нужно ли оповестить налоговую, что наша компания  переходит на уплату НДС 5% и если да, то в какие сроки?</a:t>
            </a:r>
          </a:p>
          <a:p>
            <a:pPr algn="just">
              <a:lnSpc>
                <a:spcPct val="150000"/>
              </a:lnSpc>
            </a:pPr>
            <a:r>
              <a:rPr lang="ru-RU" sz="2000" b="1" i="1" dirty="0" smtClean="0">
                <a:solidFill>
                  <a:schemeClr val="tx2">
                    <a:lumMod val="75000"/>
                  </a:schemeClr>
                </a:solidFill>
              </a:rPr>
              <a:t>Ответ: </a:t>
            </a:r>
            <a:r>
              <a:rPr lang="ru-RU" sz="2000" i="1" dirty="0">
                <a:solidFill>
                  <a:schemeClr val="tx2">
                    <a:lumMod val="75000"/>
                  </a:schemeClr>
                </a:solidFill>
              </a:rPr>
              <a:t>Уведомлять отдельно налоговый орган о выборе ставки НДС не требуется. Налоговый орган узнает о применяемой налогоплательщиком УСН ставке НДС из представленной им декларации. </a:t>
            </a:r>
          </a:p>
        </p:txBody>
      </p:sp>
    </p:spTree>
    <p:extLst>
      <p:ext uri="{BB962C8B-B14F-4D97-AF65-F5344CB8AC3E}">
        <p14:creationId xmlns:p14="http://schemas.microsoft.com/office/powerpoint/2010/main" val="11940287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460432" y="4659982"/>
            <a:ext cx="683568" cy="273844"/>
          </a:xfrm>
          <a:solidFill>
            <a:schemeClr val="bg1">
              <a:lumMod val="75000"/>
            </a:schemeClr>
          </a:solidFill>
        </p:spPr>
        <p:txBody>
          <a:bodyPr/>
          <a:lstStyle/>
          <a:p>
            <a:fld id="{B19B0651-EE4F-4900-A07F-96A6BFA9D0F0}" type="slidenum">
              <a:rPr lang="ru-RU" sz="1800" smtClean="0">
                <a:solidFill>
                  <a:schemeClr val="tx1"/>
                </a:solidFill>
              </a:rPr>
              <a:t>8</a:t>
            </a:fld>
            <a:endParaRPr lang="ru-RU" sz="1800" dirty="0">
              <a:solidFill>
                <a:schemeClr val="tx1"/>
              </a:solidFill>
            </a:endParaRPr>
          </a:p>
        </p:txBody>
      </p:sp>
      <p:sp>
        <p:nvSpPr>
          <p:cNvPr id="5" name="Заголовок 1">
            <a:extLst>
              <a:ext uri="{FF2B5EF4-FFF2-40B4-BE49-F238E27FC236}">
                <a16:creationId xmlns:a16="http://schemas.microsoft.com/office/drawing/2014/main" xmlns="" id="{2BCAFB6F-5FFE-E500-8903-2855A6D60BF5}"/>
              </a:ext>
            </a:extLst>
          </p:cNvPr>
          <p:cNvSpPr txBox="1">
            <a:spLocks/>
          </p:cNvSpPr>
          <p:nvPr/>
        </p:nvSpPr>
        <p:spPr>
          <a:xfrm>
            <a:off x="539552" y="132904"/>
            <a:ext cx="7462157" cy="791392"/>
          </a:xfrm>
          <a:prstGeom prst="rect">
            <a:avLst/>
          </a:prstGeom>
        </p:spPr>
        <p:txBody>
          <a:bodyPr vert="horz" lIns="68580" tIns="34290" rIns="68580" bIns="34290" rtlCol="0" anchor="t">
            <a:normAutofit/>
          </a:bodyPr>
          <a:lstStyle>
            <a:lvl1pPr algn="l" defTabSz="685800" rtl="0" eaLnBrk="1" latinLnBrk="0" hangingPunct="1">
              <a:lnSpc>
                <a:spcPct val="90000"/>
              </a:lnSpc>
              <a:spcBef>
                <a:spcPct val="0"/>
              </a:spcBef>
              <a:buNone/>
              <a:defRPr sz="2600" b="1" i="0" kern="1200" baseline="0">
                <a:solidFill>
                  <a:srgbClr val="253775"/>
                </a:solidFill>
                <a:latin typeface="+mj-lt"/>
                <a:ea typeface="+mj-ea"/>
                <a:cs typeface="+mj-cs"/>
              </a:defRPr>
            </a:lvl1pPr>
          </a:lstStyle>
          <a:p>
            <a:pPr defTabSz="914333" fontAlgn="base">
              <a:spcAft>
                <a:spcPct val="0"/>
              </a:spcAft>
              <a:defRPr/>
            </a:pPr>
            <a:r>
              <a:rPr lang="ru-RU" sz="1800" i="1" dirty="0">
                <a:solidFill>
                  <a:srgbClr val="2A3A7B"/>
                </a:solidFill>
                <a:latin typeface="Arial" panose="020B0604020202020204" pitchFamily="34" charset="0"/>
                <a:cs typeface="Arial" panose="020B0604020202020204" pitchFamily="34" charset="0"/>
              </a:rPr>
              <a:t>НДС при УСН с 2026 года: основные правила. Условия перехода и применения</a:t>
            </a:r>
          </a:p>
        </p:txBody>
      </p:sp>
      <p:sp>
        <p:nvSpPr>
          <p:cNvPr id="8" name="Скругленный прямоугольник 7"/>
          <p:cNvSpPr/>
          <p:nvPr/>
        </p:nvSpPr>
        <p:spPr>
          <a:xfrm>
            <a:off x="107505" y="915566"/>
            <a:ext cx="8424935" cy="4058230"/>
          </a:xfrm>
          <a:prstGeom prst="roundRect">
            <a:avLst/>
          </a:prstGeom>
          <a:gradFill>
            <a:gsLst>
              <a:gs pos="0">
                <a:srgbClr val="E7EDF9"/>
              </a:gs>
              <a:gs pos="8000">
                <a:schemeClr val="accent1">
                  <a:tint val="44500"/>
                  <a:satMod val="160000"/>
                </a:schemeClr>
              </a:gs>
              <a:gs pos="100000">
                <a:schemeClr val="accent1">
                  <a:tint val="23500"/>
                  <a:satMod val="160000"/>
                </a:schemeClr>
              </a:gs>
            </a:gsLst>
            <a:lin ang="5400000" scaled="0"/>
          </a:gradFill>
          <a:ln>
            <a:solidFill>
              <a:schemeClr val="tx2">
                <a:lumMod val="20000"/>
                <a:lumOff val="80000"/>
                <a:alpha val="1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i="1" dirty="0">
                <a:solidFill>
                  <a:schemeClr val="tx2">
                    <a:lumMod val="75000"/>
                  </a:schemeClr>
                </a:solidFill>
              </a:rPr>
              <a:t>Ответы на </a:t>
            </a:r>
            <a:r>
              <a:rPr lang="ru-RU" sz="2400" b="1" i="1" dirty="0" smtClean="0">
                <a:solidFill>
                  <a:schemeClr val="tx2">
                    <a:lumMod val="75000"/>
                  </a:schemeClr>
                </a:solidFill>
              </a:rPr>
              <a:t>вопросы</a:t>
            </a:r>
          </a:p>
          <a:p>
            <a:pPr algn="just">
              <a:lnSpc>
                <a:spcPct val="150000"/>
              </a:lnSpc>
            </a:pPr>
            <a:r>
              <a:rPr lang="ru-RU" sz="2000" b="1" i="1" dirty="0" smtClean="0">
                <a:solidFill>
                  <a:schemeClr val="tx2">
                    <a:lumMod val="75000"/>
                  </a:schemeClr>
                </a:solidFill>
              </a:rPr>
              <a:t>Вопрос</a:t>
            </a:r>
            <a:r>
              <a:rPr lang="ru-RU" sz="2000" i="1" dirty="0">
                <a:solidFill>
                  <a:schemeClr val="tx2">
                    <a:lumMod val="75000"/>
                  </a:schemeClr>
                </a:solidFill>
              </a:rPr>
              <a:t>: </a:t>
            </a:r>
            <a:r>
              <a:rPr lang="ru-RU" sz="2000" i="1" dirty="0" smtClean="0">
                <a:solidFill>
                  <a:schemeClr val="tx2">
                    <a:lumMod val="75000"/>
                  </a:schemeClr>
                </a:solidFill>
              </a:rPr>
              <a:t>Если с 1 января переходим на НДС, какие отчеты сдавать, сроки оплаты НДС?</a:t>
            </a:r>
          </a:p>
          <a:p>
            <a:pPr algn="just">
              <a:lnSpc>
                <a:spcPct val="150000"/>
              </a:lnSpc>
            </a:pPr>
            <a:r>
              <a:rPr lang="ru-RU" sz="2000" b="1" i="1" dirty="0" smtClean="0">
                <a:solidFill>
                  <a:schemeClr val="tx2">
                    <a:lumMod val="75000"/>
                  </a:schemeClr>
                </a:solidFill>
              </a:rPr>
              <a:t>Ответ: </a:t>
            </a:r>
            <a:r>
              <a:rPr lang="ru-RU" sz="1600" i="1" dirty="0">
                <a:solidFill>
                  <a:schemeClr val="tx2">
                    <a:lumMod val="75000"/>
                  </a:schemeClr>
                </a:solidFill>
              </a:rPr>
              <a:t>Декларация по НДС представляется налогоплательщиком в налоговый орган исключительно в электронном виде по телекоммуникационным каналам связи через оператора ЭДО. Срок ее представления — не позднее 25 числа месяца, следующего за истекшим кварталом. Налоговые агенты, применяющие освобождение от уплаты НДС на основании ст. 145 НК РФ, вправе представить декларацию по НДС на бумаге. НДС уплачивается равными долями в течение трех месяцев до 28 числа каждого месяца, следующего за истекшим кварталом. </a:t>
            </a:r>
          </a:p>
        </p:txBody>
      </p:sp>
    </p:spTree>
    <p:extLst>
      <p:ext uri="{BB962C8B-B14F-4D97-AF65-F5344CB8AC3E}">
        <p14:creationId xmlns:p14="http://schemas.microsoft.com/office/powerpoint/2010/main" val="33504814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460432" y="4659982"/>
            <a:ext cx="683568" cy="273844"/>
          </a:xfrm>
          <a:solidFill>
            <a:schemeClr val="bg1">
              <a:lumMod val="75000"/>
            </a:schemeClr>
          </a:solidFill>
        </p:spPr>
        <p:txBody>
          <a:bodyPr/>
          <a:lstStyle/>
          <a:p>
            <a:fld id="{B19B0651-EE4F-4900-A07F-96A6BFA9D0F0}" type="slidenum">
              <a:rPr lang="ru-RU" sz="1800" smtClean="0">
                <a:solidFill>
                  <a:schemeClr val="tx1"/>
                </a:solidFill>
              </a:rPr>
              <a:t>9</a:t>
            </a:fld>
            <a:endParaRPr lang="ru-RU" sz="1800" dirty="0">
              <a:solidFill>
                <a:schemeClr val="tx1"/>
              </a:solidFill>
            </a:endParaRPr>
          </a:p>
        </p:txBody>
      </p:sp>
      <p:sp>
        <p:nvSpPr>
          <p:cNvPr id="5" name="Заголовок 1">
            <a:extLst>
              <a:ext uri="{FF2B5EF4-FFF2-40B4-BE49-F238E27FC236}">
                <a16:creationId xmlns:a16="http://schemas.microsoft.com/office/drawing/2014/main" xmlns="" id="{2BCAFB6F-5FFE-E500-8903-2855A6D60BF5}"/>
              </a:ext>
            </a:extLst>
          </p:cNvPr>
          <p:cNvSpPr txBox="1">
            <a:spLocks/>
          </p:cNvSpPr>
          <p:nvPr/>
        </p:nvSpPr>
        <p:spPr>
          <a:xfrm>
            <a:off x="539552" y="132904"/>
            <a:ext cx="7462157" cy="791392"/>
          </a:xfrm>
          <a:prstGeom prst="rect">
            <a:avLst/>
          </a:prstGeom>
        </p:spPr>
        <p:txBody>
          <a:bodyPr vert="horz" lIns="68580" tIns="34290" rIns="68580" bIns="34290" rtlCol="0" anchor="t">
            <a:normAutofit/>
          </a:bodyPr>
          <a:lstStyle>
            <a:lvl1pPr algn="l" defTabSz="685800" rtl="0" eaLnBrk="1" latinLnBrk="0" hangingPunct="1">
              <a:lnSpc>
                <a:spcPct val="90000"/>
              </a:lnSpc>
              <a:spcBef>
                <a:spcPct val="0"/>
              </a:spcBef>
              <a:buNone/>
              <a:defRPr sz="2600" b="1" i="0" kern="1200" baseline="0">
                <a:solidFill>
                  <a:srgbClr val="253775"/>
                </a:solidFill>
                <a:latin typeface="+mj-lt"/>
                <a:ea typeface="+mj-ea"/>
                <a:cs typeface="+mj-cs"/>
              </a:defRPr>
            </a:lvl1pPr>
          </a:lstStyle>
          <a:p>
            <a:pPr defTabSz="914333" fontAlgn="base">
              <a:spcAft>
                <a:spcPct val="0"/>
              </a:spcAft>
              <a:defRPr/>
            </a:pPr>
            <a:r>
              <a:rPr lang="ru-RU" sz="1800" i="1" dirty="0">
                <a:solidFill>
                  <a:srgbClr val="2A3A7B"/>
                </a:solidFill>
                <a:latin typeface="Arial" panose="020B0604020202020204" pitchFamily="34" charset="0"/>
                <a:cs typeface="Arial" panose="020B0604020202020204" pitchFamily="34" charset="0"/>
              </a:rPr>
              <a:t>НДС при УСН с 2026 года: основные правила. Условия перехода и применения</a:t>
            </a:r>
          </a:p>
        </p:txBody>
      </p:sp>
      <p:sp>
        <p:nvSpPr>
          <p:cNvPr id="8" name="Скругленный прямоугольник 7"/>
          <p:cNvSpPr/>
          <p:nvPr/>
        </p:nvSpPr>
        <p:spPr>
          <a:xfrm>
            <a:off x="107505" y="915566"/>
            <a:ext cx="8424935" cy="4058230"/>
          </a:xfrm>
          <a:prstGeom prst="roundRect">
            <a:avLst/>
          </a:prstGeom>
          <a:gradFill>
            <a:gsLst>
              <a:gs pos="0">
                <a:srgbClr val="E7EDF9"/>
              </a:gs>
              <a:gs pos="8000">
                <a:schemeClr val="accent1">
                  <a:tint val="44500"/>
                  <a:satMod val="160000"/>
                </a:schemeClr>
              </a:gs>
              <a:gs pos="100000">
                <a:schemeClr val="accent1">
                  <a:tint val="23500"/>
                  <a:satMod val="160000"/>
                </a:schemeClr>
              </a:gs>
            </a:gsLst>
            <a:lin ang="5400000" scaled="0"/>
          </a:gradFill>
          <a:ln>
            <a:solidFill>
              <a:schemeClr val="tx2">
                <a:lumMod val="20000"/>
                <a:lumOff val="80000"/>
                <a:alpha val="1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i="1" dirty="0">
                <a:solidFill>
                  <a:schemeClr val="tx2">
                    <a:lumMod val="75000"/>
                  </a:schemeClr>
                </a:solidFill>
              </a:rPr>
              <a:t>Ответы на </a:t>
            </a:r>
            <a:r>
              <a:rPr lang="ru-RU" sz="2400" b="1" i="1" dirty="0" smtClean="0">
                <a:solidFill>
                  <a:schemeClr val="tx2">
                    <a:lumMod val="75000"/>
                  </a:schemeClr>
                </a:solidFill>
              </a:rPr>
              <a:t>вопросы</a:t>
            </a:r>
          </a:p>
          <a:p>
            <a:pPr algn="just">
              <a:lnSpc>
                <a:spcPct val="150000"/>
              </a:lnSpc>
            </a:pPr>
            <a:r>
              <a:rPr lang="ru-RU" sz="2000" b="1" i="1" dirty="0" smtClean="0">
                <a:solidFill>
                  <a:schemeClr val="tx2">
                    <a:lumMod val="75000"/>
                  </a:schemeClr>
                </a:solidFill>
              </a:rPr>
              <a:t>Вопрос</a:t>
            </a:r>
            <a:r>
              <a:rPr lang="ru-RU" sz="2000" i="1" dirty="0">
                <a:solidFill>
                  <a:schemeClr val="tx2">
                    <a:lumMod val="75000"/>
                  </a:schemeClr>
                </a:solidFill>
              </a:rPr>
              <a:t>: </a:t>
            </a:r>
            <a:r>
              <a:rPr lang="ru-RU" sz="2000" i="1" dirty="0" smtClean="0">
                <a:solidFill>
                  <a:schemeClr val="tx2">
                    <a:lumMod val="75000"/>
                  </a:schemeClr>
                </a:solidFill>
              </a:rPr>
              <a:t>Какую документацию должны вести ИП , применяющие УСН доходы 6% и выбравшие НДС 5%?</a:t>
            </a:r>
          </a:p>
          <a:p>
            <a:pPr algn="just">
              <a:lnSpc>
                <a:spcPct val="150000"/>
              </a:lnSpc>
            </a:pPr>
            <a:r>
              <a:rPr lang="ru-RU" sz="2000" b="1" i="1" dirty="0" smtClean="0">
                <a:solidFill>
                  <a:schemeClr val="tx2">
                    <a:lumMod val="75000"/>
                  </a:schemeClr>
                </a:solidFill>
              </a:rPr>
              <a:t>Ответ: </a:t>
            </a:r>
            <a:r>
              <a:rPr lang="ru-RU" i="1" dirty="0">
                <a:solidFill>
                  <a:schemeClr val="tx2">
                    <a:lumMod val="75000"/>
                  </a:schemeClr>
                </a:solidFill>
              </a:rPr>
              <a:t>счета-фактуры, первичные учетные документы, универсальные передаточные документы, декларацию по НДС, </a:t>
            </a:r>
            <a:r>
              <a:rPr lang="ru-RU" i="1" dirty="0" smtClean="0">
                <a:solidFill>
                  <a:schemeClr val="tx2">
                    <a:lumMod val="75000"/>
                  </a:schemeClr>
                </a:solidFill>
              </a:rPr>
              <a:t>книгу </a:t>
            </a:r>
            <a:r>
              <a:rPr lang="ru-RU" i="1" dirty="0">
                <a:solidFill>
                  <a:schemeClr val="tx2">
                    <a:lumMod val="75000"/>
                  </a:schemeClr>
                </a:solidFill>
              </a:rPr>
              <a:t>продаж.</a:t>
            </a:r>
          </a:p>
          <a:p>
            <a:pPr algn="just">
              <a:lnSpc>
                <a:spcPct val="150000"/>
              </a:lnSpc>
            </a:pPr>
            <a:r>
              <a:rPr lang="ru-RU" i="1" dirty="0">
                <a:solidFill>
                  <a:schemeClr val="tx2">
                    <a:lumMod val="75000"/>
                  </a:schemeClr>
                </a:solidFill>
              </a:rPr>
              <a:t>Если плательщик УСН, который обязан исчислять и уплачивать НДС в бюджет, имеет право на вычеты по </a:t>
            </a:r>
            <a:r>
              <a:rPr lang="ru-RU" i="1" dirty="0" smtClean="0">
                <a:solidFill>
                  <a:schemeClr val="tx2">
                    <a:lumMod val="75000"/>
                  </a:schemeClr>
                </a:solidFill>
              </a:rPr>
              <a:t>НДС, то </a:t>
            </a:r>
            <a:r>
              <a:rPr lang="ru-RU" i="1" dirty="0">
                <a:solidFill>
                  <a:schemeClr val="tx2">
                    <a:lumMod val="75000"/>
                  </a:schemeClr>
                </a:solidFill>
              </a:rPr>
              <a:t>он ведет книгу покупок. </a:t>
            </a:r>
          </a:p>
        </p:txBody>
      </p:sp>
    </p:spTree>
    <p:extLst>
      <p:ext uri="{BB962C8B-B14F-4D97-AF65-F5344CB8AC3E}">
        <p14:creationId xmlns:p14="http://schemas.microsoft.com/office/powerpoint/2010/main" val="44045540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684</TotalTime>
  <Words>1263</Words>
  <Application>Microsoft Office PowerPoint</Application>
  <PresentationFormat>Экран (16:9)</PresentationFormat>
  <Paragraphs>88</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Ширяева Марина Валерьевна</dc:creator>
  <cp:lastModifiedBy>Савостьянова Мария Александровна</cp:lastModifiedBy>
  <cp:revision>47</cp:revision>
  <dcterms:modified xsi:type="dcterms:W3CDTF">2026-01-21T02:35:38Z</dcterms:modified>
</cp:coreProperties>
</file>